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6"/>
  </p:notesMasterIdLst>
  <p:handoutMasterIdLst>
    <p:handoutMasterId r:id="rId17"/>
  </p:handoutMasterIdLst>
  <p:sldIdLst>
    <p:sldId id="256" r:id="rId2"/>
    <p:sldId id="258" r:id="rId3"/>
    <p:sldId id="259" r:id="rId4"/>
    <p:sldId id="260" r:id="rId5"/>
    <p:sldId id="269" r:id="rId6"/>
    <p:sldId id="261" r:id="rId7"/>
    <p:sldId id="262" r:id="rId8"/>
    <p:sldId id="263" r:id="rId9"/>
    <p:sldId id="264" r:id="rId10"/>
    <p:sldId id="265" r:id="rId11"/>
    <p:sldId id="271" r:id="rId12"/>
    <p:sldId id="268" r:id="rId13"/>
    <p:sldId id="266" r:id="rId14"/>
    <p:sldId id="270" r:id="rId1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Prangley, Erin" initials="PE"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9DDE46"/>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3748" autoAdjust="0"/>
  </p:normalViewPr>
  <p:slideViewPr>
    <p:cSldViewPr>
      <p:cViewPr>
        <p:scale>
          <a:sx n="73" d="100"/>
          <a:sy n="73" d="100"/>
        </p:scale>
        <p:origin x="-1904" y="-3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3E20B49B-1E89-2D47-A1EA-E6DC2EE546EA}" type="datetimeFigureOut">
              <a:rPr lang="en-US" smtClean="0"/>
              <a:pPr/>
              <a:t>7/25/12</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96B4FF83-3684-8248-9F18-9CF2CEA8C39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smtClean="0">
                <a:latin typeface="+mn-lt"/>
                <a:cs typeface="+mn-cs"/>
              </a:defRPr>
            </a:lvl1pPr>
          </a:lstStyle>
          <a:p>
            <a:pPr>
              <a:defRPr/>
            </a:pPr>
            <a:fld id="{4F0C04F2-494D-4BF1-9171-73151FD682C9}" type="datetimeFigureOut">
              <a:rPr lang="en-US"/>
              <a:pPr>
                <a:defRPr/>
              </a:pPr>
              <a:t>7/25/12</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smtClean="0">
                <a:latin typeface="+mn-lt"/>
                <a:cs typeface="+mn-cs"/>
              </a:defRPr>
            </a:lvl1pPr>
          </a:lstStyle>
          <a:p>
            <a:pPr>
              <a:defRPr/>
            </a:pPr>
            <a:fld id="{6E013CFA-6D21-45A6-8BA8-F70784165D3C}"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045273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auw.org/about/branches.cfm" TargetMode="External"/><Relationship Id="rId4" Type="http://schemas.openxmlformats.org/officeDocument/2006/relationships/hyperlink" Target="http://www.aauw.org/about/join/colleges/cu_menu.cfm"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aauw.or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Introduce yourself.</a:t>
            </a:r>
          </a:p>
          <a:p>
            <a:pPr>
              <a:spcBef>
                <a:spcPct val="0"/>
              </a:spcBef>
            </a:pPr>
            <a:endParaRPr lang="en-US" dirty="0" smtClean="0"/>
          </a:p>
          <a:p>
            <a:pPr>
              <a:spcBef>
                <a:spcPct val="0"/>
              </a:spcBef>
            </a:pPr>
            <a:r>
              <a:rPr lang="en-US" dirty="0" smtClean="0"/>
              <a:t>The American Association of University Women (AAUW) is a nationwide network of more than 100,000 members and donors, 1,000 </a:t>
            </a:r>
            <a:r>
              <a:rPr lang="en-US" dirty="0" smtClean="0">
                <a:hlinkClick r:id="rId3"/>
              </a:rPr>
              <a:t>branches</a:t>
            </a:r>
            <a:r>
              <a:rPr lang="en-US" dirty="0" smtClean="0"/>
              <a:t>, and 600 </a:t>
            </a:r>
            <a:r>
              <a:rPr lang="en-US" dirty="0" smtClean="0">
                <a:hlinkClick r:id="rId4"/>
              </a:rPr>
              <a:t>college/university institution partners</a:t>
            </a:r>
            <a:r>
              <a:rPr lang="en-US" dirty="0" smtClean="0"/>
              <a:t>.</a:t>
            </a:r>
          </a:p>
          <a:p>
            <a:pPr>
              <a:spcBef>
                <a:spcPct val="0"/>
              </a:spcBef>
            </a:pPr>
            <a:endParaRPr lang="en-US" dirty="0" smtClean="0"/>
          </a:p>
          <a:p>
            <a:pPr>
              <a:spcBef>
                <a:spcPct val="0"/>
              </a:spcBef>
            </a:pPr>
            <a:r>
              <a:rPr lang="en-US" dirty="0" smtClean="0"/>
              <a:t>For 130 years, AAUW members have examined and taken positions on the fundamental issues of the day — educational, social, economic, and political. Our commitment to our mission is reflected in all aspects of our work.</a:t>
            </a:r>
          </a:p>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20ADA8-0076-43A8-A795-74293B940D65}"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While earnings tend to increase with education level, education does not eliminate the pay gap. The pay gap exists at all levels of education, and in some cases, is larger with higher levels of education. </a:t>
            </a:r>
          </a:p>
          <a:p>
            <a:pPr>
              <a:spcBef>
                <a:spcPct val="0"/>
              </a:spcBef>
            </a:pPr>
            <a:endParaRPr lang="en-US" dirty="0" smtClean="0"/>
          </a:p>
          <a:p>
            <a:pPr>
              <a:spcBef>
                <a:spcPct val="0"/>
              </a:spcBef>
            </a:pPr>
            <a:r>
              <a:rPr lang="en-US" dirty="0" smtClean="0"/>
              <a:t>For</a:t>
            </a:r>
            <a:r>
              <a:rPr lang="en-US" baseline="0" dirty="0" smtClean="0"/>
              <a:t> example</a:t>
            </a:r>
            <a:r>
              <a:rPr lang="en-US" dirty="0" smtClean="0"/>
              <a:t>, this chart shows that women with bachelor’s degrees earned 77</a:t>
            </a:r>
            <a:r>
              <a:rPr lang="en-US" baseline="0" dirty="0" smtClean="0"/>
              <a:t> percent as much as th</a:t>
            </a:r>
            <a:r>
              <a:rPr lang="en-US" dirty="0" smtClean="0"/>
              <a:t>eir male peers earned in 2010, yet women with professional degrees only earned 72</a:t>
            </a:r>
            <a:r>
              <a:rPr lang="en-US" baseline="0" dirty="0" smtClean="0"/>
              <a:t> percent</a:t>
            </a:r>
            <a:r>
              <a:rPr lang="en-US" dirty="0" smtClean="0"/>
              <a:t> of the</a:t>
            </a:r>
            <a:r>
              <a:rPr lang="en-US" baseline="0" dirty="0" smtClean="0"/>
              <a:t> earnings of </a:t>
            </a:r>
            <a:r>
              <a:rPr lang="en-US" dirty="0" smtClean="0"/>
              <a:t>men with professional degrees. </a:t>
            </a:r>
          </a:p>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F97F61-53D6-4BFE-8F2F-D343F21A5530}"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a:t>
            </a:r>
            <a:r>
              <a:rPr lang="en-US" baseline="0" smtClean="0"/>
              <a:t> is some </a:t>
            </a:r>
            <a:r>
              <a:rPr lang="en-US" baseline="0" dirty="0" smtClean="0"/>
              <a:t>of the most recent academic research.  I have one copy and will gladly make more copies.  Let me read the first paragraph by Director Curtis:</a:t>
            </a: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F97F61-53D6-4BFE-8F2F-D343F21A5530}"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346843" indent="-346843">
              <a:spcBef>
                <a:spcPct val="0"/>
              </a:spcBef>
              <a:buFontTx/>
              <a:buNone/>
            </a:pPr>
            <a:r>
              <a:rPr lang="en-US" dirty="0" smtClean="0"/>
              <a:t>	Wal-Mart v. Dukes, a 2011 Supreme Court decision, </a:t>
            </a:r>
            <a:r>
              <a:rPr lang="en-US" baseline="0" dirty="0" smtClean="0"/>
              <a:t>severely restricted the ability of workers to fight discrimination together in a class action. Champions in the House and Senate have vowed to legislatively “fix” the flawed court decision.</a:t>
            </a:r>
            <a:br>
              <a:rPr lang="en-US" baseline="0" dirty="0" smtClean="0"/>
            </a:br>
            <a:endParaRPr lang="en-US" dirty="0" smtClean="0"/>
          </a:p>
          <a:p>
            <a:pPr marL="346843" indent="-346843">
              <a:buFont typeface="Arial" charset="0"/>
              <a:buChar char="•"/>
            </a:pPr>
            <a:r>
              <a:rPr lang="en-US" dirty="0" smtClean="0"/>
              <a:t>Regulations</a:t>
            </a:r>
            <a:r>
              <a:rPr lang="en-US" dirty="0"/>
              <a:t>, executive </a:t>
            </a:r>
            <a:r>
              <a:rPr lang="en-US" dirty="0" smtClean="0"/>
              <a:t>orders, </a:t>
            </a:r>
            <a:r>
              <a:rPr lang="en-US" dirty="0"/>
              <a:t>and enforcement </a:t>
            </a:r>
            <a:r>
              <a:rPr lang="en-US" dirty="0" smtClean="0"/>
              <a:t>efforts by the administration</a:t>
            </a:r>
            <a:r>
              <a:rPr lang="en-US" baseline="0" dirty="0" smtClean="0"/>
              <a:t> can be particularly helpful</a:t>
            </a:r>
            <a:r>
              <a:rPr lang="en-US" dirty="0" smtClean="0"/>
              <a:t>. </a:t>
            </a:r>
            <a:r>
              <a:rPr lang="en-US" dirty="0"/>
              <a:t>For </a:t>
            </a:r>
            <a:r>
              <a:rPr lang="en-US" dirty="0" smtClean="0"/>
              <a:t>example, the </a:t>
            </a:r>
            <a:r>
              <a:rPr lang="en-US" dirty="0"/>
              <a:t>Small Business Administration recently issued regulations raising the loan caps for women business owners seeking loans through the Women’s Procurement </a:t>
            </a:r>
            <a:r>
              <a:rPr lang="en-US" dirty="0" smtClean="0"/>
              <a:t>Program, leveling the field for women and men who own competing businesses seeking</a:t>
            </a:r>
            <a:r>
              <a:rPr lang="en-US" baseline="0" dirty="0" smtClean="0"/>
              <a:t> federal contracts</a:t>
            </a:r>
            <a:r>
              <a:rPr lang="en-US" dirty="0" smtClean="0"/>
              <a:t>. </a:t>
            </a:r>
          </a:p>
          <a:p>
            <a:pPr marL="804043" lvl="1" indent="-346843">
              <a:buFont typeface="Arial" charset="0"/>
              <a:buChar char="•"/>
            </a:pPr>
            <a:endParaRPr lang="en-US" dirty="0" smtClean="0"/>
          </a:p>
          <a:p>
            <a:pPr marL="346843" lvl="0" indent="-346843">
              <a:buFont typeface="Arial" charset="0"/>
              <a:buChar char="•"/>
            </a:pPr>
            <a:r>
              <a:rPr lang="en-US" dirty="0" smtClean="0"/>
              <a:t>The </a:t>
            </a:r>
            <a:r>
              <a:rPr lang="en-US" dirty="0"/>
              <a:t>executive branch </a:t>
            </a:r>
            <a:r>
              <a:rPr lang="en-US" dirty="0" smtClean="0"/>
              <a:t>should </a:t>
            </a:r>
            <a:r>
              <a:rPr lang="en-US" dirty="0"/>
              <a:t>also issue guidance on the permissibility of gender-based affirmative </a:t>
            </a:r>
            <a:r>
              <a:rPr lang="en-US" dirty="0" smtClean="0"/>
              <a:t>action</a:t>
            </a:r>
            <a:r>
              <a:rPr lang="en-US" baseline="0" dirty="0" smtClean="0"/>
              <a:t> and </a:t>
            </a:r>
            <a:r>
              <a:rPr lang="en-US" dirty="0" smtClean="0"/>
              <a:t>reinstating </a:t>
            </a:r>
            <a:r>
              <a:rPr lang="en-US" dirty="0"/>
              <a:t>the Equal Opportunity </a:t>
            </a:r>
            <a:r>
              <a:rPr lang="en-US" dirty="0" smtClean="0"/>
              <a:t>Survey, </a:t>
            </a:r>
            <a:r>
              <a:rPr lang="en-US" dirty="0"/>
              <a:t>which would require all federal contractors to submit data on their employment </a:t>
            </a:r>
            <a:r>
              <a:rPr lang="en-US" dirty="0" smtClean="0"/>
              <a:t>practices, </a:t>
            </a:r>
            <a:r>
              <a:rPr lang="en-US" dirty="0"/>
              <a:t>such as hiring, promotions, </a:t>
            </a:r>
            <a:r>
              <a:rPr lang="en-US" dirty="0" smtClean="0"/>
              <a:t>terminations, </a:t>
            </a:r>
            <a:r>
              <a:rPr lang="en-US" dirty="0"/>
              <a:t>and </a:t>
            </a:r>
            <a:r>
              <a:rPr lang="en-US" dirty="0" smtClean="0"/>
              <a:t>pay. </a:t>
            </a:r>
          </a:p>
          <a:p>
            <a:pPr marL="457200" lvl="1" indent="0">
              <a:buFont typeface="Arial" charset="0"/>
              <a:buNone/>
            </a:pPr>
            <a:endParaRPr lang="en-US" dirty="0" smtClean="0"/>
          </a:p>
          <a:p>
            <a:pPr marL="346843" lvl="0" indent="-346843">
              <a:buFont typeface="Arial" charset="0"/>
              <a:buChar char="•"/>
            </a:pPr>
            <a:r>
              <a:rPr lang="en-US" dirty="0" smtClean="0"/>
              <a:t>The</a:t>
            </a:r>
            <a:r>
              <a:rPr lang="en-US" baseline="0" dirty="0" smtClean="0"/>
              <a:t> </a:t>
            </a:r>
            <a:r>
              <a:rPr lang="en-US" dirty="0" smtClean="0"/>
              <a:t>Department </a:t>
            </a:r>
            <a:r>
              <a:rPr lang="en-US" dirty="0"/>
              <a:t>of Labor’s Women’s Bureau, the only federal agency devoted to the concerns of women in the workplace</a:t>
            </a:r>
            <a:r>
              <a:rPr lang="en-US" dirty="0" smtClean="0"/>
              <a:t>, should be</a:t>
            </a:r>
            <a:r>
              <a:rPr lang="en-US" baseline="0" dirty="0" smtClean="0"/>
              <a:t> fully funded to continue its important work on f</a:t>
            </a:r>
            <a:r>
              <a:rPr lang="en-US" dirty="0" smtClean="0"/>
              <a:t>air </a:t>
            </a:r>
            <a:r>
              <a:rPr lang="en-US" dirty="0"/>
              <a:t>pay issues. </a:t>
            </a:r>
            <a:br>
              <a:rPr lang="en-US" dirty="0"/>
            </a:br>
            <a:endParaRPr lang="en-US" dirty="0" smtClean="0"/>
          </a:p>
          <a:p>
            <a:pPr marL="346843" indent="-346843">
              <a:spcBef>
                <a:spcPct val="0"/>
              </a:spcBef>
            </a:pPr>
            <a:endParaRPr lang="en-US" dirty="0" smtClean="0"/>
          </a:p>
          <a:p>
            <a:pPr marL="346843" indent="-346843">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961C6E-0C8B-4ED5-8775-70D50F835761}"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346843" indent="-346843">
              <a:spcBef>
                <a:spcPct val="0"/>
              </a:spcBef>
              <a:buFontTx/>
              <a:buChar char="•"/>
            </a:pPr>
            <a:r>
              <a:rPr lang="en-US" dirty="0" smtClean="0"/>
              <a:t>The pay gap is real</a:t>
            </a:r>
            <a:r>
              <a:rPr lang="en-US" baseline="0" dirty="0" smtClean="0"/>
              <a:t> and</a:t>
            </a:r>
            <a:r>
              <a:rPr lang="en-US" dirty="0" smtClean="0"/>
              <a:t> pervasive, and it affects all women. </a:t>
            </a:r>
          </a:p>
          <a:p>
            <a:pPr marL="346843" indent="-346843">
              <a:spcBef>
                <a:spcPct val="0"/>
              </a:spcBef>
              <a:buFontTx/>
              <a:buChar char="•"/>
            </a:pPr>
            <a:endParaRPr lang="en-US" dirty="0" smtClean="0"/>
          </a:p>
          <a:p>
            <a:pPr marL="346843" indent="-346843">
              <a:spcBef>
                <a:spcPct val="0"/>
              </a:spcBef>
              <a:buFontTx/>
              <a:buChar char="•"/>
            </a:pPr>
            <a:r>
              <a:rPr lang="en-US" dirty="0" smtClean="0"/>
              <a:t>There is no one silver bullet. Rather, individuals, employers,</a:t>
            </a:r>
            <a:r>
              <a:rPr lang="en-US" baseline="0" dirty="0" smtClean="0"/>
              <a:t> and communities need to take action.</a:t>
            </a:r>
            <a:endParaRPr lang="en-US" dirty="0" smtClean="0"/>
          </a:p>
          <a:p>
            <a:pPr>
              <a:spcBef>
                <a:spcPct val="0"/>
              </a:spcBef>
            </a:pPr>
            <a:endParaRPr lang="en-US" dirty="0" smtClean="0"/>
          </a:p>
          <a:p>
            <a:pPr marL="346843" indent="-346843">
              <a:spcBef>
                <a:spcPct val="0"/>
              </a:spcBef>
              <a:buFontTx/>
              <a:buChar char="•"/>
            </a:pPr>
            <a:endParaRPr lang="en-US" dirty="0" smtClean="0"/>
          </a:p>
          <a:p>
            <a:pPr marL="346843" indent="-346843">
              <a:spcBef>
                <a:spcPct val="0"/>
              </a:spcBef>
              <a:buFontTx/>
              <a:buChar char="•"/>
            </a:pPr>
            <a:r>
              <a:rPr lang="en-US" dirty="0" smtClean="0"/>
              <a:t>For more information and resources, including our pamphlet </a:t>
            </a:r>
            <a:r>
              <a:rPr lang="en-US" i="1" dirty="0" smtClean="0"/>
              <a:t>The Simple Truth about the Gender Pay Gap</a:t>
            </a:r>
            <a:r>
              <a:rPr lang="en-US" dirty="0" smtClean="0"/>
              <a:t>, visit us online at </a:t>
            </a:r>
            <a:r>
              <a:rPr lang="en-US" dirty="0" smtClean="0">
                <a:hlinkClick r:id="rId3"/>
              </a:rPr>
              <a:t>www.aauw.org</a:t>
            </a:r>
            <a:r>
              <a:rPr lang="en-US" dirty="0" smtClean="0"/>
              <a:t>. The online version will always have up-to-date information on the pay gap.</a:t>
            </a:r>
          </a:p>
          <a:p>
            <a:pPr marL="346843" indent="-346843">
              <a:spcBef>
                <a:spcPct val="0"/>
              </a:spcBef>
            </a:pPr>
            <a:endParaRPr lang="en-US" dirty="0" smtClean="0"/>
          </a:p>
          <a:p>
            <a:pPr marL="346843" indent="-346843">
              <a:spcBef>
                <a:spcPct val="0"/>
              </a:spcBef>
            </a:pPr>
            <a:endParaRPr lang="en-US" dirty="0" smtClean="0"/>
          </a:p>
          <a:p>
            <a:pPr marL="346843" indent="-346843">
              <a:spcBef>
                <a:spcPct val="0"/>
              </a:spcBef>
            </a:pPr>
            <a:r>
              <a:rPr lang="en-US" dirty="0" smtClean="0"/>
              <a:t>Thank you for coming to our presentation. To get informed and involved on pay equity and other issues affecting women and girls, you can check out the American Association of University Women website at www.aauw.org. </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961C6E-0C8B-4ED5-8775-70D50F835761}"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346843" indent="-346843">
              <a:spcBef>
                <a:spcPct val="0"/>
              </a:spcBef>
              <a:buFontTx/>
              <a:buChar char="•"/>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961C6E-0C8B-4ED5-8775-70D50F835761}"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Pay equity for women has long been a priority for the American Association of University Women. Since 1913, AAUW has worked to push legislation and policies that encourage and enforce fair pay in the workplace. </a:t>
            </a:r>
          </a:p>
          <a:p>
            <a:pPr>
              <a:spcBef>
                <a:spcPct val="0"/>
              </a:spcBef>
            </a:pPr>
            <a:endParaRPr lang="en-US" dirty="0" smtClean="0"/>
          </a:p>
          <a:p>
            <a:pPr>
              <a:spcBef>
                <a:spcPct val="0"/>
              </a:spcBef>
            </a:pPr>
            <a:r>
              <a:rPr lang="en-US" dirty="0" smtClean="0"/>
              <a:t>This presentation is meant to provide the</a:t>
            </a:r>
            <a:r>
              <a:rPr lang="en-US" baseline="0" dirty="0" smtClean="0"/>
              <a:t> basic facts about the </a:t>
            </a:r>
            <a:r>
              <a:rPr lang="en-US" dirty="0" smtClean="0"/>
              <a:t>gender pay gap. It is a summary of the AAUW publication, </a:t>
            </a:r>
            <a:r>
              <a:rPr lang="en-US" i="1" dirty="0" smtClean="0"/>
              <a:t>The Simple Truth about the Gender Pay Gap</a:t>
            </a:r>
            <a:r>
              <a:rPr lang="en-US" dirty="0" smtClean="0"/>
              <a:t>, which is updated regularly with new and updated statistics. We hope that you will leave this presentation feeling educated and empowered. </a:t>
            </a:r>
          </a:p>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556049-9F7A-43A1-B587-3855C67FDAEC}"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pay gap is one of the leading issues for women today. This presentation provides an overview of this important issue, which we hope will help you explain it to others.</a:t>
            </a:r>
          </a:p>
          <a:p>
            <a:pPr>
              <a:spcBef>
                <a:spcPct val="0"/>
              </a:spcBef>
            </a:pPr>
            <a:endParaRPr lang="en-US" dirty="0" smtClean="0"/>
          </a:p>
          <a:p>
            <a:pPr>
              <a:spcBef>
                <a:spcPct val="0"/>
              </a:spcBef>
            </a:pPr>
            <a:r>
              <a:rPr lang="en-US" dirty="0" smtClean="0"/>
              <a:t>The gender pay gay is a comparison of men’s and women’s median earnings. </a:t>
            </a:r>
          </a:p>
          <a:p>
            <a:pPr>
              <a:spcBef>
                <a:spcPct val="0"/>
              </a:spcBef>
            </a:pPr>
            <a:endParaRPr lang="en-US" dirty="0" smtClean="0"/>
          </a:p>
          <a:p>
            <a:pPr>
              <a:spcBef>
                <a:spcPct val="0"/>
              </a:spcBef>
            </a:pPr>
            <a:r>
              <a:rPr lang="en-US" dirty="0" smtClean="0"/>
              <a:t>Median earnings are typical, not average, earnings. Looking at the salaries of all men and/or women working full-time, the median is the number in the middle of the group. We often say “typical” to refer to median because it is the person “right in the middle.” Half of the people earn more and half earn less.</a:t>
            </a:r>
          </a:p>
          <a:p>
            <a:pPr>
              <a:spcBef>
                <a:spcPct val="0"/>
              </a:spcBef>
            </a:pPr>
            <a:endParaRPr lang="en-US" dirty="0" smtClean="0"/>
          </a:p>
          <a:p>
            <a:pPr>
              <a:spcBef>
                <a:spcPct val="0"/>
              </a:spcBef>
            </a:pPr>
            <a:r>
              <a:rPr lang="en-US" dirty="0" smtClean="0"/>
              <a:t>[Why not use averages? Because very high earnings can pull up the average, but they don’t pull up the middle point in the same way. Average wages tend to be higher than median wages.]</a:t>
            </a:r>
          </a:p>
          <a:p>
            <a:pPr>
              <a:spcBef>
                <a:spcPct val="0"/>
              </a:spcBef>
            </a:pPr>
            <a:endParaRPr lang="en-US" dirty="0" smtClean="0"/>
          </a:p>
          <a:p>
            <a:pPr>
              <a:spcBef>
                <a:spcPct val="0"/>
              </a:spcBef>
            </a:pPr>
            <a:r>
              <a:rPr lang="en-US" dirty="0" smtClean="0"/>
              <a:t>Earnings are usually measured on a weekly or annual basis. Both are valid ways of comparing earnings. </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8A6754-A522-4D49-8CD0-4B237A4B93B3}"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calculation of the earnings ratio and the pay gap is simple [read chart].</a:t>
            </a:r>
          </a:p>
          <a:p>
            <a:pPr>
              <a:spcBef>
                <a:spcPct val="0"/>
              </a:spcBef>
            </a:pPr>
            <a:endParaRPr lang="en-US" dirty="0" smtClean="0"/>
          </a:p>
          <a:p>
            <a:pPr>
              <a:spcBef>
                <a:spcPct val="0"/>
              </a:spcBef>
            </a:pPr>
            <a:r>
              <a:rPr lang="en-US" dirty="0" smtClean="0"/>
              <a:t>The earnings ratio for 2010 was 77%, and the pay gap was 23%. </a:t>
            </a:r>
          </a:p>
          <a:p>
            <a:pPr>
              <a:spcBef>
                <a:spcPct val="0"/>
              </a:spcBef>
            </a:pPr>
            <a:endParaRPr lang="en-US" dirty="0" smtClean="0"/>
          </a:p>
          <a:p>
            <a:pPr>
              <a:spcBef>
                <a:spcPct val="0"/>
              </a:spcBef>
            </a:pPr>
            <a:r>
              <a:rPr lang="en-US" dirty="0" smtClean="0"/>
              <a:t>The numbers displayed here represent the pay gap on a national level. However, using this same formula and current data from the U.S. Census Bureau, you can calculate the pay gap for your individual state. The state pay gap can be found on page 7 of The Simple Truth About the Gender Pay Gap 2012.</a:t>
            </a:r>
          </a:p>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3DF2FB-F0E9-4CC5-B93C-EDE36B417F3B}"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478084-FD0B-4B4C-AB06-5B34222D2915}"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While the pay gap has steadily narrowed over time, it is nowhere near being eliminated entirely, and in recent years progress has actually stalled. In the past decade (2000 to 2010), the pay gap rose from 73</a:t>
            </a:r>
            <a:r>
              <a:rPr lang="en-US" baseline="0" dirty="0" smtClean="0"/>
              <a:t> percent</a:t>
            </a:r>
            <a:r>
              <a:rPr lang="en-US" dirty="0" smtClean="0"/>
              <a:t> to 77</a:t>
            </a:r>
            <a:r>
              <a:rPr lang="en-US" baseline="0" dirty="0" smtClean="0"/>
              <a:t> percent</a:t>
            </a:r>
            <a:r>
              <a:rPr lang="en-US" dirty="0" smtClean="0"/>
              <a:t>, for an annual growth rate of under one-half of one percent. </a:t>
            </a:r>
          </a:p>
          <a:p>
            <a:pPr>
              <a:spcBef>
                <a:spcPct val="0"/>
              </a:spcBef>
            </a:pPr>
            <a:endParaRPr lang="en-US" dirty="0" smtClean="0"/>
          </a:p>
          <a:p>
            <a:pPr>
              <a:spcBef>
                <a:spcPct val="0"/>
              </a:spcBef>
            </a:pPr>
            <a:r>
              <a:rPr lang="en-US" dirty="0" smtClean="0"/>
              <a:t>At this rate, it will be more than 60 years before the gap closes completely.</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478084-FD0B-4B4C-AB06-5B34222D2915}"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101"/>
              </a:spcBef>
            </a:pPr>
            <a:r>
              <a:rPr lang="en-US" dirty="0" smtClean="0"/>
              <a:t>Both men and women makes choices that affect their salaries, and in turn, this affects the</a:t>
            </a:r>
            <a:r>
              <a:rPr lang="en-US" baseline="0" dirty="0" smtClean="0"/>
              <a:t> </a:t>
            </a:r>
            <a:r>
              <a:rPr lang="en-US" dirty="0" smtClean="0"/>
              <a:t>pay gap. </a:t>
            </a:r>
          </a:p>
          <a:p>
            <a:pPr>
              <a:spcBef>
                <a:spcPts val="101"/>
              </a:spcBef>
            </a:pPr>
            <a:endParaRPr lang="en-US" dirty="0" smtClean="0"/>
          </a:p>
          <a:p>
            <a:pPr>
              <a:spcBef>
                <a:spcPts val="101"/>
              </a:spcBef>
            </a:pPr>
            <a:r>
              <a:rPr lang="en-US" dirty="0" smtClean="0"/>
              <a:t>Men and women still tend to choose different majors in college and to work in different occupations after college.</a:t>
            </a:r>
          </a:p>
          <a:p>
            <a:pPr>
              <a:spcBef>
                <a:spcPts val="101"/>
              </a:spcBef>
            </a:pPr>
            <a:endParaRPr lang="en-US" dirty="0" smtClean="0"/>
          </a:p>
          <a:p>
            <a:pPr>
              <a:spcBef>
                <a:spcPts val="101"/>
              </a:spcBef>
            </a:pPr>
            <a:r>
              <a:rPr lang="en-US" dirty="0" smtClean="0"/>
              <a:t>Women also tend to work fewer hours, even when they work full-time (full-time work is defined by the Bureau of Labor</a:t>
            </a:r>
            <a:r>
              <a:rPr lang="en-US" baseline="0" dirty="0" smtClean="0"/>
              <a:t> Statistics as </a:t>
            </a:r>
            <a:r>
              <a:rPr lang="en-US" dirty="0" smtClean="0"/>
              <a:t>35 hours a week or more).</a:t>
            </a:r>
          </a:p>
          <a:p>
            <a:pPr>
              <a:spcBef>
                <a:spcPts val="101"/>
              </a:spcBef>
            </a:pPr>
            <a:endParaRPr lang="en-US" dirty="0" smtClean="0"/>
          </a:p>
          <a:p>
            <a:pPr>
              <a:spcBef>
                <a:spcPts val="101"/>
              </a:spcBef>
            </a:pPr>
            <a:r>
              <a:rPr lang="en-US" dirty="0" smtClean="0"/>
              <a:t>Women are more likely to leave the workforce or work part-time when they have young children.</a:t>
            </a:r>
          </a:p>
          <a:p>
            <a:pPr>
              <a:spcBef>
                <a:spcPts val="101"/>
              </a:spcBef>
            </a:pPr>
            <a:endParaRPr lang="en-US" dirty="0" smtClean="0"/>
          </a:p>
          <a:p>
            <a:pPr>
              <a:spcBef>
                <a:spcPts val="101"/>
              </a:spcBef>
            </a:pPr>
            <a:r>
              <a:rPr lang="en-US" dirty="0" smtClean="0"/>
              <a:t>Choices account for some of the differences in salaries, but they aren’t the whole story.</a:t>
            </a:r>
          </a:p>
          <a:p>
            <a:pPr>
              <a:spcBef>
                <a:spcPct val="0"/>
              </a:spcBef>
            </a:pPr>
            <a:endParaRPr lang="en-US" dirty="0" smtClean="0"/>
          </a:p>
          <a:p>
            <a:pPr>
              <a:spcBef>
                <a:spcPct val="0"/>
              </a:spcBef>
            </a:pPr>
            <a:r>
              <a:rPr lang="en-US" dirty="0" smtClean="0"/>
              <a:t>The AAUW report </a:t>
            </a:r>
            <a:r>
              <a:rPr lang="en-US" i="1" dirty="0" smtClean="0"/>
              <a:t>Behind the Pay Gap </a:t>
            </a:r>
            <a:r>
              <a:rPr lang="en-US" dirty="0" smtClean="0"/>
              <a:t>examines this question. After accounting for the issues raised above as well as others, our study found that there was a five percent difference in the earnings of men and women one year after college graduation that was still unexplained.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BBFE03-027D-4B74-AA43-3DBDE9C868F9}"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pay gap affects women from all backgrounds, but its effects vary between different demographics. </a:t>
            </a:r>
          </a:p>
          <a:p>
            <a:pPr>
              <a:spcBef>
                <a:spcPct val="0"/>
              </a:spcBef>
            </a:pPr>
            <a:endParaRPr lang="en-US" dirty="0" smtClean="0"/>
          </a:p>
          <a:p>
            <a:pPr>
              <a:spcBef>
                <a:spcPct val="0"/>
              </a:spcBef>
            </a:pPr>
            <a:r>
              <a:rPr lang="en-US" dirty="0" smtClean="0"/>
              <a:t>The chart shown here lays out the pay gap by race/ethnicity among full time workers in 2011. </a:t>
            </a:r>
          </a:p>
          <a:p>
            <a:pPr>
              <a:spcBef>
                <a:spcPct val="0"/>
              </a:spcBef>
            </a:pPr>
            <a:endParaRPr lang="en-US" dirty="0" smtClean="0"/>
          </a:p>
          <a:p>
            <a:pPr>
              <a:spcBef>
                <a:spcPct val="0"/>
              </a:spcBef>
            </a:pPr>
            <a:r>
              <a:rPr lang="en-US" dirty="0" smtClean="0"/>
              <a:t>You can see that Hispanics</a:t>
            </a:r>
            <a:r>
              <a:rPr lang="en-US" baseline="0" dirty="0" smtClean="0"/>
              <a:t> and African Americans, both men and women, had lower weekly median earnings than whites and Asian Americans.</a:t>
            </a:r>
          </a:p>
          <a:p>
            <a:pPr>
              <a:spcBef>
                <a:spcPct val="0"/>
              </a:spcBef>
            </a:pPr>
            <a:endParaRPr lang="en-US" baseline="0" dirty="0" smtClean="0"/>
          </a:p>
          <a:p>
            <a:pPr>
              <a:spcBef>
                <a:spcPct val="0"/>
              </a:spcBef>
            </a:pPr>
            <a:r>
              <a:rPr lang="en-US" baseline="0" dirty="0" smtClean="0"/>
              <a:t>Women typically earned less than men within each racial and ethnic group, and the pay gap between men and women was smaller among African Americans and Hispanics compared with whites and Asian Americans. </a:t>
            </a:r>
          </a:p>
          <a:p>
            <a:pPr>
              <a:spcBef>
                <a:spcPct val="0"/>
              </a:spcBef>
            </a:pPr>
            <a:endParaRPr lang="en-US" baseline="0" dirty="0" smtClean="0"/>
          </a:p>
          <a:p>
            <a:pPr>
              <a:spcBef>
                <a:spcPct val="0"/>
              </a:spcBef>
            </a:pPr>
            <a:r>
              <a:rPr lang="en-US" baseline="0" dirty="0" smtClean="0"/>
              <a:t>It is clear from the chart, however, that this smaller gender pay gap among African Americans and Hispanics is due solely to the fact that African American, Hispanic, and Latino men, on average, earned substantially less than white men in 2011.</a:t>
            </a:r>
          </a:p>
          <a:p>
            <a:pPr>
              <a:spcBef>
                <a:spcPct val="0"/>
              </a:spcBef>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Asian</a:t>
            </a:r>
            <a:r>
              <a:rPr lang="en-US" baseline="0" dirty="0" smtClean="0"/>
              <a:t> American and white women earned more than Hispanic and African American women, and </a:t>
            </a:r>
            <a:r>
              <a:rPr lang="en-US" dirty="0" smtClean="0"/>
              <a:t>Asian American men were the highest earners. </a:t>
            </a:r>
          </a:p>
          <a:p>
            <a:pPr>
              <a:spcBef>
                <a:spcPct val="0"/>
              </a:spcBef>
            </a:pPr>
            <a:endParaRPr lang="en-US" dirty="0" smtClean="0"/>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C7C318-2C37-45F7-9F57-87A805EE1B21}"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pay gap is narrow among younger women and men, increasing in size among middle-aged and older groups. </a:t>
            </a:r>
          </a:p>
          <a:p>
            <a:pPr>
              <a:spcBef>
                <a:spcPct val="0"/>
              </a:spcBef>
            </a:pPr>
            <a:endParaRPr lang="en-US" dirty="0" smtClean="0"/>
          </a:p>
          <a:p>
            <a:pPr>
              <a:spcBef>
                <a:spcPct val="0"/>
              </a:spcBef>
            </a:pPr>
            <a:r>
              <a:rPr lang="en-US" dirty="0" smtClean="0"/>
              <a:t>For example, in this chart, you can see that there is only a small gap of 5</a:t>
            </a:r>
            <a:r>
              <a:rPr lang="en-US" baseline="0" dirty="0" smtClean="0"/>
              <a:t> to 6% </a:t>
            </a:r>
            <a:r>
              <a:rPr lang="en-US" dirty="0" smtClean="0"/>
              <a:t>among young people age 16 to 24. </a:t>
            </a:r>
          </a:p>
          <a:p>
            <a:pPr>
              <a:spcBef>
                <a:spcPct val="0"/>
              </a:spcBef>
            </a:pPr>
            <a:endParaRPr lang="en-US" dirty="0" smtClean="0"/>
          </a:p>
          <a:p>
            <a:pPr>
              <a:spcBef>
                <a:spcPct val="0"/>
              </a:spcBef>
            </a:pPr>
            <a:r>
              <a:rPr lang="en-US" dirty="0" smtClean="0"/>
              <a:t>At peak earning years, in contrast, we see a pay gap of 20</a:t>
            </a:r>
            <a:r>
              <a:rPr lang="en-US" baseline="0" dirty="0" smtClean="0"/>
              <a:t> </a:t>
            </a:r>
            <a:r>
              <a:rPr lang="en-US" dirty="0" smtClean="0"/>
              <a:t>percent at ages 35 to 44, and</a:t>
            </a:r>
            <a:r>
              <a:rPr lang="en-US" baseline="0" dirty="0" smtClean="0"/>
              <a:t> even larger gaps of 23</a:t>
            </a:r>
            <a:r>
              <a:rPr lang="en-US" dirty="0" smtClean="0"/>
              <a:t> percent among those ages 45 to 54 and 25% among those ages</a:t>
            </a:r>
            <a:r>
              <a:rPr lang="en-US" baseline="0" dirty="0" smtClean="0"/>
              <a:t> 55 to 64</a:t>
            </a:r>
            <a:r>
              <a:rPr lang="en-US" dirty="0" smtClean="0"/>
              <a:t>. </a:t>
            </a:r>
          </a:p>
          <a:p>
            <a:pPr>
              <a:spcBef>
                <a:spcPct val="0"/>
              </a:spcBef>
            </a:pPr>
            <a:endParaRPr lang="en-US" dirty="0" smtClean="0"/>
          </a:p>
          <a:p>
            <a:pPr>
              <a:spcBef>
                <a:spcPct val="0"/>
              </a:spcBef>
            </a:pPr>
            <a:r>
              <a:rPr lang="en-US" dirty="0" smtClean="0"/>
              <a:t>At no point do women workers earn as much as male</a:t>
            </a:r>
            <a:r>
              <a:rPr lang="en-US" baseline="0" dirty="0" smtClean="0"/>
              <a:t> workers in the same age category.</a:t>
            </a:r>
            <a:endParaRPr lang="en-US" dirty="0" smtClean="0"/>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600690-E81A-4CAF-B033-6413A08C2E47}"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264839-7051-4FAD-B705-C2021BF915A0}" type="datetimeFigureOut">
              <a:rPr lang="en-US"/>
              <a:pPr>
                <a:defRPr/>
              </a:pPr>
              <a:t>7/25/12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4F2456-7946-4B19-8529-7CCCC776AE4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8678ED-1BE2-42BB-9635-CDDE7F7A2DD2}" type="datetimeFigureOut">
              <a:rPr lang="en-US"/>
              <a:pPr>
                <a:defRPr/>
              </a:pPr>
              <a:t>7/25/12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2F4140-B6E0-4152-B718-BFADD6A355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66B12D-2680-4F31-AB80-9FD4D63536D9}" type="datetimeFigureOut">
              <a:rPr lang="en-US"/>
              <a:pPr>
                <a:defRPr/>
              </a:pPr>
              <a:t>7/25/12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A6C11A-68FC-4CFA-BBD9-E977777D73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F5A900-B24A-4A64-A50D-AE9E031E1DB5}" type="datetimeFigureOut">
              <a:rPr lang="en-US"/>
              <a:pPr>
                <a:defRPr/>
              </a:pPr>
              <a:t>7/25/12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3F2FF2-DCD1-4A0A-B72A-1113443E4C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47A7A7-BE65-4BD9-AE5F-4EE6223900CA}" type="datetimeFigureOut">
              <a:rPr lang="en-US"/>
              <a:pPr>
                <a:defRPr/>
              </a:pPr>
              <a:t>7/25/12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AD5A6C-AAFE-40D0-A87A-63879B7759B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A9D7BA-7234-4BAD-B95F-ECF24E82E214}" type="datetimeFigureOut">
              <a:rPr lang="en-US"/>
              <a:pPr>
                <a:defRPr/>
              </a:pPr>
              <a:t>7/25/12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2E5A5B-8F64-46F5-9F77-C5A8E31AC6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F7F27EE-0B72-42DD-BF08-841B9F54DCA7}" type="datetimeFigureOut">
              <a:rPr lang="en-US"/>
              <a:pPr>
                <a:defRPr/>
              </a:pPr>
              <a:t>7/25/12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5D2DA9-2F50-4A69-A6C0-F60A9D7623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40287A-3B8E-4742-8596-2F55166B6073}" type="datetimeFigureOut">
              <a:rPr lang="en-US"/>
              <a:pPr>
                <a:defRPr/>
              </a:pPr>
              <a:t>7/25/12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3FFB9F3-7E1E-4465-BAFD-F2F0E48B97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6F1550-ECB1-4EC4-818C-EA7DDD1C56D3}" type="datetimeFigureOut">
              <a:rPr lang="en-US"/>
              <a:pPr>
                <a:defRPr/>
              </a:pPr>
              <a:t>7/25/12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826263-0660-414C-A85A-758A8A1218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41BC0D-278E-4DEB-8C67-B46BBFF38F00}" type="datetimeFigureOut">
              <a:rPr lang="en-US"/>
              <a:pPr>
                <a:defRPr/>
              </a:pPr>
              <a:t>7/25/12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4DBBEC-5BC7-40EA-AFA3-2510435E3A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5B24BF-DFA3-40D4-91A9-C8485E850D60}" type="datetimeFigureOut">
              <a:rPr lang="en-US"/>
              <a:pPr>
                <a:defRPr/>
              </a:pPr>
              <a:t>7/25/12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97C3B4-A255-43AD-8007-AF59F234B6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D9D0ECA-5A0D-4725-88D4-297221652F6B}" type="datetimeFigureOut">
              <a:rPr lang="en-US"/>
              <a:pPr>
                <a:defRPr/>
              </a:pPr>
              <a:t>7/25/12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A602E53-D9CD-4141-9E03-6000FBEAFA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aauw.org"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7" name="Picture 2" descr="R:\AAUW LOGOS\AAUW logos\logo_tagline\Vertical\jpeg\lowres\327_teal_aauw_btb_lowres.jpg"/>
          <p:cNvPicPr>
            <a:picLocks noChangeAspect="1" noChangeArrowheads="1"/>
          </p:cNvPicPr>
          <p:nvPr/>
        </p:nvPicPr>
        <p:blipFill>
          <a:blip r:embed="rId3"/>
          <a:srcRect/>
          <a:stretch>
            <a:fillRect/>
          </a:stretch>
        </p:blipFill>
        <p:spPr bwMode="auto">
          <a:xfrm>
            <a:off x="1614488" y="1524000"/>
            <a:ext cx="6027737" cy="339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94063" y="152400"/>
            <a:ext cx="8229600" cy="914400"/>
          </a:xfrm>
          <a:prstGeom prst="rect">
            <a:avLst/>
          </a:prstGeom>
          <a:noFill/>
          <a:ln>
            <a:noFill/>
          </a:ln>
          <a:extLst/>
        </p:spPr>
        <p:txBody>
          <a:bodyPr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fontAlgn="auto" hangingPunct="1">
              <a:spcBef>
                <a:spcPts val="0"/>
              </a:spcBef>
              <a:spcAft>
                <a:spcPts val="0"/>
              </a:spcAft>
              <a:defRPr/>
            </a:pPr>
            <a:r>
              <a:rPr lang="en-US" sz="3600" b="1" dirty="0" smtClean="0">
                <a:solidFill>
                  <a:schemeClr val="accent1">
                    <a:lumMod val="75000"/>
                  </a:schemeClr>
                </a:solidFill>
                <a:latin typeface="Century Gothic" pitchFamily="34" charset="0"/>
                <a:cs typeface="Aharoni" pitchFamily="2" charset="-79"/>
              </a:rPr>
              <a:t>The Pay Gap and Education</a:t>
            </a:r>
            <a:endParaRPr lang="en-US" sz="3600" b="1" dirty="0">
              <a:solidFill>
                <a:schemeClr val="accent1">
                  <a:lumMod val="75000"/>
                </a:schemeClr>
              </a:solidFill>
              <a:latin typeface="Century Gothic" pitchFamily="34" charset="0"/>
              <a:cs typeface="Aharoni" pitchFamily="2" charset="-79"/>
            </a:endParaRPr>
          </a:p>
        </p:txBody>
      </p:sp>
      <p:pic>
        <p:nvPicPr>
          <p:cNvPr id="30722" name="Picture 3"/>
          <p:cNvPicPr>
            <a:picLocks noChangeAspect="1" noChangeArrowheads="1"/>
          </p:cNvPicPr>
          <p:nvPr/>
        </p:nvPicPr>
        <p:blipFill>
          <a:blip r:embed="rId3"/>
          <a:srcRect/>
          <a:stretch>
            <a:fillRect/>
          </a:stretch>
        </p:blipFill>
        <p:spPr bwMode="auto">
          <a:xfrm>
            <a:off x="0" y="973138"/>
            <a:ext cx="9144000" cy="246062"/>
          </a:xfrm>
          <a:prstGeom prst="rect">
            <a:avLst/>
          </a:prstGeom>
          <a:noFill/>
          <a:ln w="9525">
            <a:noFill/>
            <a:miter lim="800000"/>
            <a:headEnd/>
            <a:tailEnd/>
          </a:ln>
        </p:spPr>
      </p:pic>
      <p:pic>
        <p:nvPicPr>
          <p:cNvPr id="30723" name="Picture 2" descr="C:\Users\smolinskij\AppData\Local\Microsoft\Windows\Temporary Internet Files\Content.Outlook\ZPLX3BNI\fig 6_2012-01 (2).jpg"/>
          <p:cNvPicPr>
            <a:picLocks noChangeAspect="1" noChangeArrowheads="1"/>
          </p:cNvPicPr>
          <p:nvPr/>
        </p:nvPicPr>
        <p:blipFill>
          <a:blip r:embed="rId4"/>
          <a:srcRect/>
          <a:stretch>
            <a:fillRect/>
          </a:stretch>
        </p:blipFill>
        <p:spPr bwMode="auto">
          <a:xfrm>
            <a:off x="1143000" y="1589087"/>
            <a:ext cx="7048500" cy="5192713"/>
          </a:xfrm>
          <a:prstGeom prst="rect">
            <a:avLst/>
          </a:prstGeom>
          <a:noFill/>
          <a:ln w="9525">
            <a:noFill/>
            <a:miter lim="800000"/>
            <a:headEnd/>
            <a:tailEnd/>
          </a:ln>
        </p:spPr>
      </p:pic>
      <p:sp>
        <p:nvSpPr>
          <p:cNvPr id="5" name="TextBox 5"/>
          <p:cNvSpPr txBox="1">
            <a:spLocks noChangeArrowheads="1"/>
          </p:cNvSpPr>
          <p:nvPr/>
        </p:nvSpPr>
        <p:spPr bwMode="auto">
          <a:xfrm>
            <a:off x="0" y="1371600"/>
            <a:ext cx="9144000" cy="400110"/>
          </a:xfrm>
          <a:prstGeom prst="rect">
            <a:avLst/>
          </a:prstGeom>
          <a:noFill/>
          <a:ln w="9525">
            <a:noFill/>
            <a:miter lim="800000"/>
            <a:headEnd/>
            <a:tailEnd/>
          </a:ln>
        </p:spPr>
        <p:txBody>
          <a:bodyPr wrap="square">
            <a:spAutoFit/>
          </a:bodyPr>
          <a:lstStyle/>
          <a:p>
            <a:pPr algn="ctr"/>
            <a:r>
              <a:rPr lang="en-US" sz="2000" dirty="0">
                <a:latin typeface="+mn-lt"/>
              </a:rPr>
              <a:t>Weekly Median Earnings of </a:t>
            </a:r>
            <a:r>
              <a:rPr lang="en-US" sz="2000" dirty="0" smtClean="0">
                <a:latin typeface="+mn-lt"/>
              </a:rPr>
              <a:t>Full-time Workers</a:t>
            </a:r>
            <a:r>
              <a:rPr lang="en-US" sz="2000" dirty="0">
                <a:latin typeface="+mn-lt"/>
              </a:rPr>
              <a:t>, </a:t>
            </a:r>
            <a:r>
              <a:rPr lang="en-US" sz="2000" dirty="0" smtClean="0">
                <a:latin typeface="+mn-lt"/>
              </a:rPr>
              <a:t>by </a:t>
            </a:r>
            <a:r>
              <a:rPr lang="en-US" sz="2000" dirty="0">
                <a:latin typeface="+mn-lt"/>
              </a:rPr>
              <a:t>Gender and </a:t>
            </a:r>
            <a:r>
              <a:rPr lang="en-US" sz="2000" dirty="0" smtClean="0">
                <a:latin typeface="+mn-lt"/>
              </a:rPr>
              <a:t>Education Level, </a:t>
            </a:r>
            <a:r>
              <a:rPr lang="en-US" sz="2000" dirty="0">
                <a:latin typeface="+mn-lt"/>
              </a:rPr>
              <a:t>2010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94063" y="152400"/>
            <a:ext cx="8229600" cy="914400"/>
          </a:xfrm>
          <a:prstGeom prst="rect">
            <a:avLst/>
          </a:prstGeom>
          <a:noFill/>
          <a:ln>
            <a:noFill/>
          </a:ln>
          <a:extLst/>
        </p:spPr>
        <p:txBody>
          <a:bodyPr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fontAlgn="auto" hangingPunct="1">
              <a:spcBef>
                <a:spcPts val="0"/>
              </a:spcBef>
              <a:spcAft>
                <a:spcPts val="0"/>
              </a:spcAft>
              <a:defRPr/>
            </a:pPr>
            <a:r>
              <a:rPr lang="en-US" sz="3600" b="1" dirty="0" smtClean="0">
                <a:solidFill>
                  <a:schemeClr val="accent1">
                    <a:lumMod val="75000"/>
                  </a:schemeClr>
                </a:solidFill>
                <a:latin typeface="Century Gothic" pitchFamily="34" charset="0"/>
                <a:cs typeface="Aharoni" pitchFamily="2" charset="-79"/>
              </a:rPr>
              <a:t>The Pay Gap in Academia</a:t>
            </a:r>
            <a:endParaRPr lang="en-US" sz="3600" b="1" dirty="0">
              <a:solidFill>
                <a:schemeClr val="accent1">
                  <a:lumMod val="75000"/>
                </a:schemeClr>
              </a:solidFill>
              <a:latin typeface="Century Gothic" pitchFamily="34" charset="0"/>
              <a:cs typeface="Aharoni" pitchFamily="2" charset="-79"/>
            </a:endParaRPr>
          </a:p>
        </p:txBody>
      </p:sp>
      <p:pic>
        <p:nvPicPr>
          <p:cNvPr id="30722" name="Picture 3"/>
          <p:cNvPicPr>
            <a:picLocks noChangeAspect="1" noChangeArrowheads="1"/>
          </p:cNvPicPr>
          <p:nvPr/>
        </p:nvPicPr>
        <p:blipFill>
          <a:blip r:embed="rId3"/>
          <a:srcRect/>
          <a:stretch>
            <a:fillRect/>
          </a:stretch>
        </p:blipFill>
        <p:spPr bwMode="auto">
          <a:xfrm>
            <a:off x="0" y="973138"/>
            <a:ext cx="9144000" cy="246062"/>
          </a:xfrm>
          <a:prstGeom prst="rect">
            <a:avLst/>
          </a:prstGeom>
          <a:noFill/>
          <a:ln w="9525">
            <a:noFill/>
            <a:miter lim="800000"/>
            <a:headEnd/>
            <a:tailEnd/>
          </a:ln>
        </p:spPr>
      </p:pic>
      <p:sp>
        <p:nvSpPr>
          <p:cNvPr id="6" name="TextBox 5"/>
          <p:cNvSpPr txBox="1"/>
          <p:nvPr/>
        </p:nvSpPr>
        <p:spPr>
          <a:xfrm>
            <a:off x="609600" y="1981200"/>
            <a:ext cx="7934083" cy="3785652"/>
          </a:xfrm>
          <a:prstGeom prst="rect">
            <a:avLst/>
          </a:prstGeom>
          <a:noFill/>
        </p:spPr>
        <p:txBody>
          <a:bodyPr wrap="none" rtlCol="0">
            <a:spAutoFit/>
          </a:bodyPr>
          <a:lstStyle/>
          <a:p>
            <a:pPr algn="ctr"/>
            <a:r>
              <a:rPr lang="en-US" sz="2400" dirty="0" smtClean="0"/>
              <a:t>“Persistent Inequity: Gender and Academic Employment”</a:t>
            </a:r>
          </a:p>
          <a:p>
            <a:pPr algn="ctr"/>
            <a:r>
              <a:rPr lang="en-US" sz="2400" dirty="0" smtClean="0"/>
              <a:t>by</a:t>
            </a:r>
          </a:p>
          <a:p>
            <a:pPr algn="ctr"/>
            <a:r>
              <a:rPr lang="en-US" sz="2400" dirty="0" smtClean="0"/>
              <a:t> John W. Curtis, Director of Research and Public Policy,</a:t>
            </a:r>
          </a:p>
          <a:p>
            <a:pPr algn="ctr"/>
            <a:r>
              <a:rPr lang="en-US" sz="2400" dirty="0" smtClean="0"/>
              <a:t>American Association of University Professors</a:t>
            </a:r>
          </a:p>
          <a:p>
            <a:endParaRPr lang="en-US" sz="2400" dirty="0" smtClean="0"/>
          </a:p>
          <a:p>
            <a:r>
              <a:rPr lang="en-US" sz="2400" dirty="0" smtClean="0"/>
              <a:t>Prepared for a White House event, </a:t>
            </a:r>
          </a:p>
          <a:p>
            <a:r>
              <a:rPr lang="en-US" sz="2400" dirty="0" smtClean="0"/>
              <a:t>“New Voices in Pay Equity” </a:t>
            </a:r>
          </a:p>
          <a:p>
            <a:r>
              <a:rPr lang="en-US" sz="2400" dirty="0" smtClean="0"/>
              <a:t>on Equal Pay Day, April 11, 2011</a:t>
            </a:r>
          </a:p>
          <a:p>
            <a:endParaRPr lang="en-US" sz="2400" dirty="0" smtClean="0"/>
          </a:p>
          <a:p>
            <a:r>
              <a:rPr lang="en-US" sz="2400" dirty="0" smtClean="0"/>
              <a:t>12 Pages, 10 Graphs, and 40 References.</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291737" y="139337"/>
            <a:ext cx="4572000" cy="914400"/>
          </a:xfrm>
          <a:prstGeom prst="rect">
            <a:avLst/>
          </a:prstGeom>
          <a:noFill/>
          <a:ln>
            <a:noFill/>
          </a:ln>
          <a:extLst/>
        </p:spPr>
        <p:txBody>
          <a:bodyPr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fontAlgn="auto" hangingPunct="1">
              <a:spcBef>
                <a:spcPts val="0"/>
              </a:spcBef>
              <a:spcAft>
                <a:spcPts val="0"/>
              </a:spcAft>
              <a:defRPr/>
            </a:pPr>
            <a:r>
              <a:rPr lang="en-US" sz="3600" b="1" dirty="0" smtClean="0">
                <a:solidFill>
                  <a:schemeClr val="accent1">
                    <a:lumMod val="75000"/>
                  </a:schemeClr>
                </a:solidFill>
                <a:latin typeface="Century Gothic" pitchFamily="34" charset="0"/>
                <a:cs typeface="Aharoni" pitchFamily="2" charset="-79"/>
              </a:rPr>
              <a:t>Public Policy </a:t>
            </a:r>
            <a:endParaRPr lang="en-US" sz="3600" b="1" dirty="0">
              <a:solidFill>
                <a:schemeClr val="accent1">
                  <a:lumMod val="75000"/>
                </a:schemeClr>
              </a:solidFill>
              <a:latin typeface="Century Gothic" pitchFamily="34" charset="0"/>
              <a:cs typeface="Aharoni" pitchFamily="2" charset="-79"/>
            </a:endParaRPr>
          </a:p>
        </p:txBody>
      </p:sp>
      <p:pic>
        <p:nvPicPr>
          <p:cNvPr id="32770" name="Picture 3"/>
          <p:cNvPicPr>
            <a:picLocks noChangeAspect="1" noChangeArrowheads="1"/>
          </p:cNvPicPr>
          <p:nvPr/>
        </p:nvPicPr>
        <p:blipFill>
          <a:blip r:embed="rId3"/>
          <a:srcRect/>
          <a:stretch>
            <a:fillRect/>
          </a:stretch>
        </p:blipFill>
        <p:spPr bwMode="auto">
          <a:xfrm>
            <a:off x="0" y="973138"/>
            <a:ext cx="9144000" cy="246062"/>
          </a:xfrm>
          <a:prstGeom prst="rect">
            <a:avLst/>
          </a:prstGeom>
          <a:noFill/>
          <a:ln w="9525">
            <a:noFill/>
            <a:miter lim="800000"/>
            <a:headEnd/>
            <a:tailEnd/>
          </a:ln>
        </p:spPr>
      </p:pic>
      <p:sp>
        <p:nvSpPr>
          <p:cNvPr id="32771" name="TextBox 5"/>
          <p:cNvSpPr txBox="1">
            <a:spLocks noChangeArrowheads="1"/>
          </p:cNvSpPr>
          <p:nvPr/>
        </p:nvSpPr>
        <p:spPr bwMode="auto">
          <a:xfrm>
            <a:off x="914400" y="1524000"/>
            <a:ext cx="7391400" cy="6370975"/>
          </a:xfrm>
          <a:prstGeom prst="rect">
            <a:avLst/>
          </a:prstGeom>
          <a:noFill/>
          <a:ln w="9525">
            <a:noFill/>
            <a:miter lim="800000"/>
            <a:headEnd/>
            <a:tailEnd/>
          </a:ln>
        </p:spPr>
        <p:txBody>
          <a:bodyPr wrap="square">
            <a:spAutoFit/>
          </a:bodyPr>
          <a:lstStyle/>
          <a:p>
            <a:pPr marL="342900" indent="-342900">
              <a:buFont typeface="Arial" charset="0"/>
              <a:buChar char="•"/>
            </a:pPr>
            <a:r>
              <a:rPr lang="en-US" sz="2800" dirty="0" smtClean="0">
                <a:latin typeface="+mn-lt"/>
              </a:rPr>
              <a:t>Lilly Ledbetter Fair Pay Act, signed into law on January 29, 2009</a:t>
            </a:r>
          </a:p>
          <a:p>
            <a:pPr marL="342900" indent="-342900">
              <a:buFont typeface="Arial" charset="0"/>
              <a:buChar char="•"/>
            </a:pPr>
            <a:endParaRPr lang="en-US" sz="2800" dirty="0">
              <a:latin typeface="+mn-lt"/>
            </a:endParaRPr>
          </a:p>
          <a:p>
            <a:pPr marL="342900" indent="-342900">
              <a:buFont typeface="Arial" charset="0"/>
              <a:buChar char="•"/>
            </a:pPr>
            <a:r>
              <a:rPr lang="en-US" sz="2800" dirty="0" smtClean="0">
                <a:latin typeface="+mn-lt"/>
              </a:rPr>
              <a:t>Paycheck Fairness Act </a:t>
            </a:r>
          </a:p>
          <a:p>
            <a:pPr marL="800100" lvl="1" indent="-342900">
              <a:buFont typeface="Arial" charset="0"/>
              <a:buChar char="•"/>
            </a:pPr>
            <a:r>
              <a:rPr lang="en-US" sz="2400" dirty="0" smtClean="0">
                <a:latin typeface="+mn-lt"/>
              </a:rPr>
              <a:t>52-47 Senate vote against cloture earlier this week</a:t>
            </a:r>
          </a:p>
          <a:p>
            <a:pPr marL="342900" indent="-342900">
              <a:buFont typeface="Arial" charset="0"/>
              <a:buChar char="•"/>
            </a:pPr>
            <a:endParaRPr lang="en-US" sz="2800" dirty="0">
              <a:latin typeface="+mn-lt"/>
            </a:endParaRPr>
          </a:p>
          <a:p>
            <a:pPr marL="342900" indent="-342900">
              <a:buFont typeface="Arial" charset="0"/>
              <a:buChar char="•"/>
            </a:pPr>
            <a:r>
              <a:rPr lang="en-US" sz="2800" dirty="0">
                <a:latin typeface="+mn-lt"/>
              </a:rPr>
              <a:t>The Fair Pay </a:t>
            </a:r>
            <a:r>
              <a:rPr lang="en-US" sz="2800" dirty="0" smtClean="0">
                <a:latin typeface="+mn-lt"/>
              </a:rPr>
              <a:t>Act</a:t>
            </a:r>
          </a:p>
          <a:p>
            <a:pPr marL="342900" indent="-342900">
              <a:buFont typeface="Arial" charset="0"/>
              <a:buChar char="•"/>
            </a:pPr>
            <a:endParaRPr lang="en-US" sz="2800" dirty="0">
              <a:latin typeface="+mn-lt"/>
            </a:endParaRPr>
          </a:p>
          <a:p>
            <a:pPr marL="342900" indent="-342900">
              <a:buFont typeface="Arial" charset="0"/>
              <a:buChar char="•"/>
            </a:pPr>
            <a:r>
              <a:rPr lang="en-US" sz="2800" dirty="0" smtClean="0">
                <a:latin typeface="+mn-lt"/>
              </a:rPr>
              <a:t>The “Wal-Mart fix” legislation</a:t>
            </a:r>
          </a:p>
          <a:p>
            <a:pPr marL="342900" indent="-342900">
              <a:buFont typeface="Arial" charset="0"/>
              <a:buChar char="•"/>
            </a:pPr>
            <a:endParaRPr lang="en-US" sz="2800" dirty="0">
              <a:latin typeface="+mn-lt"/>
            </a:endParaRPr>
          </a:p>
          <a:p>
            <a:pPr marL="342900" indent="-342900">
              <a:buFont typeface="Arial" charset="0"/>
              <a:buChar char="•"/>
            </a:pPr>
            <a:r>
              <a:rPr lang="en-US" sz="2800" dirty="0">
                <a:latin typeface="+mn-lt"/>
              </a:rPr>
              <a:t>Regulations, executive </a:t>
            </a:r>
            <a:r>
              <a:rPr lang="en-US" sz="2800" dirty="0" smtClean="0">
                <a:latin typeface="+mn-lt"/>
              </a:rPr>
              <a:t>orders, </a:t>
            </a:r>
            <a:r>
              <a:rPr lang="en-US" sz="2800" dirty="0">
                <a:latin typeface="+mn-lt"/>
              </a:rPr>
              <a:t>and enforcement </a:t>
            </a:r>
            <a:r>
              <a:rPr lang="en-US" sz="2800" dirty="0" smtClean="0">
                <a:latin typeface="+mn-lt"/>
              </a:rPr>
              <a:t>efforts</a:t>
            </a:r>
          </a:p>
          <a:p>
            <a:pPr marL="342900" indent="-342900">
              <a:buFont typeface="Arial" charset="0"/>
              <a:buChar char="•"/>
            </a:pPr>
            <a:endParaRPr lang="en-US" sz="2800" dirty="0">
              <a:latin typeface="+mn-lt"/>
            </a:endParaRPr>
          </a:p>
          <a:p>
            <a:pPr marL="342900" indent="-342900">
              <a:buFont typeface="Arial" charset="0"/>
              <a:buChar char="•"/>
            </a:pPr>
            <a:endParaRPr lang="en-US" sz="2400" dirty="0" smtClean="0"/>
          </a:p>
          <a:p>
            <a:pPr marL="342900" indent="-342900">
              <a:buFont typeface="Arial" charset="0"/>
              <a:buChar char="•"/>
            </a:pPr>
            <a:endParaRPr lang="en-US" sz="2400" dirty="0">
              <a:latin typeface="Calibri"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09022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94063" y="152400"/>
            <a:ext cx="4572000" cy="914400"/>
          </a:xfrm>
          <a:prstGeom prst="rect">
            <a:avLst/>
          </a:prstGeom>
          <a:noFill/>
          <a:ln>
            <a:noFill/>
          </a:ln>
          <a:extLst/>
        </p:spPr>
        <p:txBody>
          <a:bodyPr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fontAlgn="auto" hangingPunct="1">
              <a:spcBef>
                <a:spcPts val="0"/>
              </a:spcBef>
              <a:spcAft>
                <a:spcPts val="0"/>
              </a:spcAft>
              <a:defRPr/>
            </a:pPr>
            <a:r>
              <a:rPr lang="en-US" sz="3600" b="1" dirty="0" smtClean="0">
                <a:solidFill>
                  <a:schemeClr val="accent1">
                    <a:lumMod val="75000"/>
                  </a:schemeClr>
                </a:solidFill>
                <a:latin typeface="Century Gothic" pitchFamily="34" charset="0"/>
                <a:cs typeface="Aharoni" pitchFamily="2" charset="-79"/>
              </a:rPr>
              <a:t>Conclusion </a:t>
            </a:r>
            <a:endParaRPr lang="en-US" sz="3600" b="1" dirty="0">
              <a:solidFill>
                <a:schemeClr val="accent1">
                  <a:lumMod val="75000"/>
                </a:schemeClr>
              </a:solidFill>
              <a:latin typeface="Century Gothic" pitchFamily="34" charset="0"/>
              <a:cs typeface="Aharoni" pitchFamily="2" charset="-79"/>
            </a:endParaRPr>
          </a:p>
        </p:txBody>
      </p:sp>
      <p:pic>
        <p:nvPicPr>
          <p:cNvPr id="32770" name="Picture 3"/>
          <p:cNvPicPr>
            <a:picLocks noChangeAspect="1" noChangeArrowheads="1"/>
          </p:cNvPicPr>
          <p:nvPr/>
        </p:nvPicPr>
        <p:blipFill>
          <a:blip r:embed="rId3"/>
          <a:srcRect/>
          <a:stretch>
            <a:fillRect/>
          </a:stretch>
        </p:blipFill>
        <p:spPr bwMode="auto">
          <a:xfrm>
            <a:off x="0" y="973138"/>
            <a:ext cx="9144000" cy="246062"/>
          </a:xfrm>
          <a:prstGeom prst="rect">
            <a:avLst/>
          </a:prstGeom>
          <a:noFill/>
          <a:ln w="9525">
            <a:noFill/>
            <a:miter lim="800000"/>
            <a:headEnd/>
            <a:tailEnd/>
          </a:ln>
        </p:spPr>
      </p:pic>
      <p:sp>
        <p:nvSpPr>
          <p:cNvPr id="32771" name="TextBox 5"/>
          <p:cNvSpPr txBox="1">
            <a:spLocks noChangeArrowheads="1"/>
          </p:cNvSpPr>
          <p:nvPr/>
        </p:nvSpPr>
        <p:spPr bwMode="auto">
          <a:xfrm>
            <a:off x="838200" y="1712913"/>
            <a:ext cx="7772400" cy="4401205"/>
          </a:xfrm>
          <a:prstGeom prst="rect">
            <a:avLst/>
          </a:prstGeom>
          <a:noFill/>
          <a:ln w="9525">
            <a:noFill/>
            <a:miter lim="800000"/>
            <a:headEnd/>
            <a:tailEnd/>
          </a:ln>
        </p:spPr>
        <p:txBody>
          <a:bodyPr>
            <a:spAutoFit/>
          </a:bodyPr>
          <a:lstStyle/>
          <a:p>
            <a:pPr marL="342900" indent="-342900">
              <a:buFont typeface="Arial" charset="0"/>
              <a:buChar char="•"/>
            </a:pPr>
            <a:r>
              <a:rPr lang="en-US" sz="2800" dirty="0">
                <a:latin typeface="Calibri" pitchFamily="34" charset="0"/>
              </a:rPr>
              <a:t>The pay gap is </a:t>
            </a:r>
            <a:r>
              <a:rPr lang="en-US" sz="2800" dirty="0" smtClean="0">
                <a:latin typeface="Calibri" pitchFamily="34" charset="0"/>
              </a:rPr>
              <a:t>real and pervasive, </a:t>
            </a:r>
            <a:r>
              <a:rPr lang="en-US" sz="2800" dirty="0">
                <a:latin typeface="Calibri" pitchFamily="34" charset="0"/>
              </a:rPr>
              <a:t>and </a:t>
            </a:r>
            <a:r>
              <a:rPr lang="en-US" sz="2800" dirty="0" smtClean="0">
                <a:latin typeface="Calibri" pitchFamily="34" charset="0"/>
              </a:rPr>
              <a:t>it affects </a:t>
            </a:r>
            <a:r>
              <a:rPr lang="en-US" sz="2800" dirty="0">
                <a:latin typeface="Calibri" pitchFamily="34" charset="0"/>
              </a:rPr>
              <a:t>all women. </a:t>
            </a:r>
          </a:p>
          <a:p>
            <a:pPr marL="342900" indent="-342900">
              <a:buFont typeface="Arial" charset="0"/>
              <a:buChar char="•"/>
            </a:pPr>
            <a:endParaRPr lang="en-US" sz="2800" dirty="0">
              <a:latin typeface="Calibri" pitchFamily="34" charset="0"/>
            </a:endParaRPr>
          </a:p>
          <a:p>
            <a:pPr marL="342900" indent="-342900">
              <a:buFont typeface="Arial" charset="0"/>
              <a:buChar char="•"/>
            </a:pPr>
            <a:r>
              <a:rPr lang="en-US" sz="2800" dirty="0" smtClean="0">
                <a:latin typeface="Calibri" pitchFamily="34" charset="0"/>
              </a:rPr>
              <a:t>Individuals, employers, and communities need to take action.</a:t>
            </a:r>
          </a:p>
          <a:p>
            <a:endParaRPr lang="en-US" sz="2800" dirty="0" smtClean="0">
              <a:latin typeface="Calibri" pitchFamily="34" charset="0"/>
            </a:endParaRPr>
          </a:p>
          <a:p>
            <a:pPr marL="342900" indent="-342900">
              <a:buFont typeface="Arial" charset="0"/>
              <a:buChar char="•"/>
            </a:pPr>
            <a:r>
              <a:rPr lang="en-US" sz="2800" dirty="0" smtClean="0">
                <a:latin typeface="Calibri" pitchFamily="34" charset="0"/>
              </a:rPr>
              <a:t>Have you or someone you know experienced sex discrimination at work?  Check page 21 of </a:t>
            </a:r>
            <a:r>
              <a:rPr lang="en-US" sz="2800" i="1" dirty="0">
                <a:latin typeface="Calibri" pitchFamily="34" charset="0"/>
              </a:rPr>
              <a:t>The Simple Truth </a:t>
            </a:r>
            <a:r>
              <a:rPr lang="en-US" sz="2800" i="1" dirty="0" smtClean="0">
                <a:latin typeface="Calibri" pitchFamily="34" charset="0"/>
              </a:rPr>
              <a:t>about the </a:t>
            </a:r>
            <a:r>
              <a:rPr lang="en-US" sz="2800" i="1" dirty="0">
                <a:latin typeface="Calibri" pitchFamily="34" charset="0"/>
              </a:rPr>
              <a:t>Gender Pay </a:t>
            </a:r>
            <a:r>
              <a:rPr lang="en-US" sz="2800" i="1" dirty="0" smtClean="0">
                <a:latin typeface="Calibri" pitchFamily="34" charset="0"/>
              </a:rPr>
              <a:t>Gap</a:t>
            </a:r>
            <a:r>
              <a:rPr lang="en-US" sz="2800" dirty="0" smtClean="0">
                <a:latin typeface="Calibri" pitchFamily="34" charset="0"/>
              </a:rPr>
              <a:t> &amp; visit </a:t>
            </a:r>
            <a:r>
              <a:rPr lang="en-US" sz="2800" dirty="0">
                <a:latin typeface="Calibri" pitchFamily="34" charset="0"/>
              </a:rPr>
              <a:t>us </a:t>
            </a:r>
            <a:r>
              <a:rPr lang="en-US" sz="2800" dirty="0" smtClean="0">
                <a:latin typeface="Calibri" pitchFamily="34" charset="0"/>
              </a:rPr>
              <a:t>online </a:t>
            </a:r>
            <a:r>
              <a:rPr lang="en-US" sz="2800" dirty="0">
                <a:latin typeface="Calibri" pitchFamily="34" charset="0"/>
              </a:rPr>
              <a:t>at </a:t>
            </a:r>
            <a:r>
              <a:rPr lang="en-US" sz="2800" dirty="0" smtClean="0">
                <a:latin typeface="Calibri" pitchFamily="34" charset="0"/>
                <a:hlinkClick r:id="rId4"/>
              </a:rPr>
              <a:t>www.aauw.org</a:t>
            </a:r>
            <a:r>
              <a:rPr lang="en-US" sz="2800" dirty="0" smtClean="0">
                <a:latin typeface="Calibri" pitchFamily="34" charset="0"/>
              </a:rPr>
              <a:t> for guidance.</a:t>
            </a:r>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94063" y="152400"/>
            <a:ext cx="4572000" cy="914400"/>
          </a:xfrm>
          <a:prstGeom prst="rect">
            <a:avLst/>
          </a:prstGeom>
          <a:noFill/>
          <a:ln>
            <a:noFill/>
          </a:ln>
          <a:extLst/>
        </p:spPr>
        <p:txBody>
          <a:bodyPr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fontAlgn="auto" hangingPunct="1">
              <a:spcBef>
                <a:spcPts val="0"/>
              </a:spcBef>
              <a:spcAft>
                <a:spcPts val="0"/>
              </a:spcAft>
              <a:defRPr/>
            </a:pPr>
            <a:r>
              <a:rPr lang="en-US" sz="3600" b="1" dirty="0" smtClean="0">
                <a:solidFill>
                  <a:schemeClr val="accent1">
                    <a:lumMod val="75000"/>
                  </a:schemeClr>
                </a:solidFill>
                <a:latin typeface="Century Gothic" pitchFamily="34" charset="0"/>
                <a:cs typeface="Aharoni" pitchFamily="2" charset="-79"/>
              </a:rPr>
              <a:t>Conclusion </a:t>
            </a:r>
            <a:endParaRPr lang="en-US" sz="3600" b="1" dirty="0">
              <a:solidFill>
                <a:schemeClr val="accent1">
                  <a:lumMod val="75000"/>
                </a:schemeClr>
              </a:solidFill>
              <a:latin typeface="Century Gothic" pitchFamily="34" charset="0"/>
              <a:cs typeface="Aharoni" pitchFamily="2" charset="-79"/>
            </a:endParaRPr>
          </a:p>
        </p:txBody>
      </p:sp>
      <p:pic>
        <p:nvPicPr>
          <p:cNvPr id="32770" name="Picture 3"/>
          <p:cNvPicPr>
            <a:picLocks noChangeAspect="1" noChangeArrowheads="1"/>
          </p:cNvPicPr>
          <p:nvPr/>
        </p:nvPicPr>
        <p:blipFill>
          <a:blip r:embed="rId3"/>
          <a:srcRect/>
          <a:stretch>
            <a:fillRect/>
          </a:stretch>
        </p:blipFill>
        <p:spPr bwMode="auto">
          <a:xfrm>
            <a:off x="0" y="973138"/>
            <a:ext cx="9144000" cy="246062"/>
          </a:xfrm>
          <a:prstGeom prst="rect">
            <a:avLst/>
          </a:prstGeom>
          <a:noFill/>
          <a:ln w="9525">
            <a:noFill/>
            <a:miter lim="800000"/>
            <a:headEnd/>
            <a:tailEnd/>
          </a:ln>
        </p:spPr>
      </p:pic>
      <p:sp>
        <p:nvSpPr>
          <p:cNvPr id="32771" name="TextBox 5"/>
          <p:cNvSpPr txBox="1">
            <a:spLocks noChangeArrowheads="1"/>
          </p:cNvSpPr>
          <p:nvPr/>
        </p:nvSpPr>
        <p:spPr bwMode="auto">
          <a:xfrm>
            <a:off x="838200" y="1712913"/>
            <a:ext cx="7772400" cy="3970318"/>
          </a:xfrm>
          <a:prstGeom prst="rect">
            <a:avLst/>
          </a:prstGeom>
          <a:noFill/>
          <a:ln w="9525">
            <a:noFill/>
            <a:miter lim="800000"/>
            <a:headEnd/>
            <a:tailEnd/>
          </a:ln>
        </p:spPr>
        <p:txBody>
          <a:bodyPr>
            <a:spAutoFit/>
          </a:bodyPr>
          <a:lstStyle/>
          <a:p>
            <a:pPr marL="342900" indent="-342900">
              <a:buFont typeface="Arial" charset="0"/>
              <a:buChar char="•"/>
            </a:pPr>
            <a:r>
              <a:rPr lang="en-US" sz="2800" dirty="0" smtClean="0"/>
              <a:t>Information is the basis for understanding.</a:t>
            </a:r>
          </a:p>
          <a:p>
            <a:pPr marL="342900" indent="-342900">
              <a:buFont typeface="Arial" charset="0"/>
              <a:buChar char="•"/>
            </a:pPr>
            <a:endParaRPr lang="en-US" sz="2800" dirty="0" smtClean="0"/>
          </a:p>
          <a:p>
            <a:pPr marL="342900" indent="-342900">
              <a:buFont typeface="Arial" charset="0"/>
              <a:buChar char="•"/>
            </a:pPr>
            <a:r>
              <a:rPr lang="en-US" sz="2800" dirty="0" smtClean="0"/>
              <a:t>Understanding is the basis for action.</a:t>
            </a:r>
          </a:p>
          <a:p>
            <a:pPr marL="342900" indent="-342900">
              <a:buFont typeface="Arial" charset="0"/>
              <a:buChar char="•"/>
            </a:pPr>
            <a:endParaRPr lang="en-US" sz="2800" dirty="0" smtClean="0"/>
          </a:p>
          <a:p>
            <a:pPr marL="342900" indent="-342900">
              <a:buFont typeface="Arial" charset="0"/>
              <a:buChar char="•"/>
            </a:pPr>
            <a:r>
              <a:rPr lang="en-US" sz="2800" dirty="0" smtClean="0"/>
              <a:t>Action is the basis for change. </a:t>
            </a:r>
          </a:p>
          <a:p>
            <a:pPr marL="342900" indent="-342900">
              <a:buFont typeface="Arial" charset="0"/>
              <a:buChar char="•"/>
            </a:pPr>
            <a:endParaRPr lang="en-US" sz="2800" dirty="0" smtClean="0"/>
          </a:p>
          <a:p>
            <a:pPr marL="342900" indent="-342900">
              <a:buFont typeface="Arial" charset="0"/>
              <a:buChar char="•"/>
            </a:pPr>
            <a:r>
              <a:rPr lang="en-US" sz="2800" dirty="0" smtClean="0"/>
              <a:t>The time has come for the Gender Pay Gap to disappear!</a:t>
            </a:r>
          </a:p>
          <a:p>
            <a:pPr marL="342900" indent="-342900">
              <a:buFont typeface="Arial" charset="0"/>
              <a:buChar char="•"/>
            </a:pP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6385" name="Picture 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6386" name="Picture 3" descr="C:\Users\smolinskij\AppData\Local\Microsoft\Windows\Temporary Internet Files\Content.Outlook\ZPLX3BNI\back cover (3).jpg"/>
          <p:cNvPicPr>
            <a:picLocks noChangeAspect="1" noChangeArrowheads="1"/>
          </p:cNvPicPr>
          <p:nvPr/>
        </p:nvPicPr>
        <p:blipFill>
          <a:blip r:embed="rId4"/>
          <a:srcRect/>
          <a:stretch>
            <a:fillRect/>
          </a:stretch>
        </p:blipFill>
        <p:spPr bwMode="auto">
          <a:xfrm>
            <a:off x="747713" y="1295400"/>
            <a:ext cx="7648575" cy="5094288"/>
          </a:xfrm>
          <a:prstGeom prst="rect">
            <a:avLst/>
          </a:prstGeom>
          <a:noFill/>
          <a:ln w="9525">
            <a:noFill/>
            <a:miter lim="800000"/>
            <a:headEnd/>
            <a:tailEnd/>
          </a:ln>
        </p:spPr>
      </p:pic>
      <p:sp>
        <p:nvSpPr>
          <p:cNvPr id="4" name="TextBox 3"/>
          <p:cNvSpPr txBox="1"/>
          <p:nvPr/>
        </p:nvSpPr>
        <p:spPr>
          <a:xfrm>
            <a:off x="1371600" y="381000"/>
            <a:ext cx="6553200" cy="2800767"/>
          </a:xfrm>
          <a:prstGeom prst="rect">
            <a:avLst/>
          </a:prstGeom>
          <a:noFill/>
        </p:spPr>
        <p:txBody>
          <a:bodyPr>
            <a:spAutoFit/>
          </a:bodyPr>
          <a:lstStyle/>
          <a:p>
            <a:pPr algn="ctr" fontAlgn="auto">
              <a:spcBef>
                <a:spcPts val="0"/>
              </a:spcBef>
              <a:spcAft>
                <a:spcPts val="0"/>
              </a:spcAft>
              <a:defRPr/>
            </a:pPr>
            <a:r>
              <a:rPr lang="en-US" sz="4000" b="1" dirty="0">
                <a:solidFill>
                  <a:schemeClr val="accent1">
                    <a:lumMod val="75000"/>
                  </a:schemeClr>
                </a:solidFill>
                <a:latin typeface="Century Gothic" pitchFamily="34" charset="0"/>
                <a:cs typeface="+mn-cs"/>
              </a:rPr>
              <a:t>THE SIMPLE TRUTH ABOUT THE GENDER PAY </a:t>
            </a:r>
            <a:r>
              <a:rPr lang="en-US" sz="4000" b="1" dirty="0" smtClean="0">
                <a:solidFill>
                  <a:schemeClr val="accent1">
                    <a:lumMod val="75000"/>
                  </a:schemeClr>
                </a:solidFill>
                <a:latin typeface="Century Gothic" pitchFamily="34" charset="0"/>
                <a:cs typeface="+mn-cs"/>
              </a:rPr>
              <a:t>GAP</a:t>
            </a:r>
          </a:p>
          <a:p>
            <a:pPr algn="ctr" fontAlgn="auto">
              <a:spcBef>
                <a:spcPts val="0"/>
              </a:spcBef>
              <a:spcAft>
                <a:spcPts val="0"/>
              </a:spcAft>
              <a:defRPr/>
            </a:pPr>
            <a:r>
              <a:rPr lang="en-US" sz="2400" b="1" dirty="0" smtClean="0">
                <a:solidFill>
                  <a:schemeClr val="accent1">
                    <a:lumMod val="75000"/>
                  </a:schemeClr>
                </a:solidFill>
                <a:latin typeface="Century Gothic" pitchFamily="34" charset="0"/>
                <a:cs typeface="+mn-cs"/>
              </a:rPr>
              <a:t>Presented by</a:t>
            </a:r>
          </a:p>
          <a:p>
            <a:pPr algn="ctr" fontAlgn="auto">
              <a:spcBef>
                <a:spcPts val="0"/>
              </a:spcBef>
              <a:spcAft>
                <a:spcPts val="0"/>
              </a:spcAft>
              <a:defRPr/>
            </a:pPr>
            <a:r>
              <a:rPr lang="en-US" sz="2400" b="1" dirty="0" smtClean="0">
                <a:solidFill>
                  <a:schemeClr val="accent1">
                    <a:lumMod val="75000"/>
                  </a:schemeClr>
                </a:solidFill>
                <a:latin typeface="Century Gothic" pitchFamily="34" charset="0"/>
                <a:cs typeface="+mn-cs"/>
              </a:rPr>
              <a:t>Nina Thayer, June 8, 2012</a:t>
            </a:r>
          </a:p>
          <a:p>
            <a:pPr algn="ctr" fontAlgn="auto">
              <a:spcBef>
                <a:spcPts val="0"/>
              </a:spcBef>
              <a:spcAft>
                <a:spcPts val="0"/>
              </a:spcAft>
              <a:defRPr/>
            </a:pPr>
            <a:r>
              <a:rPr lang="en-US" sz="4800" b="1" dirty="0">
                <a:solidFill>
                  <a:schemeClr val="accent1">
                    <a:lumMod val="75000"/>
                  </a:schemeClr>
                </a:solidFill>
                <a:latin typeface="Century Gothic" pitchFamily="34" charset="0"/>
                <a:cs typeface="+mn-cs"/>
              </a:rPr>
              <a:t> </a:t>
            </a:r>
          </a:p>
        </p:txBody>
      </p:sp>
      <p:pic>
        <p:nvPicPr>
          <p:cNvPr id="16388" name="Picture 7"/>
          <p:cNvPicPr>
            <a:picLocks noChangeAspect="1" noChangeArrowheads="1"/>
          </p:cNvPicPr>
          <p:nvPr/>
        </p:nvPicPr>
        <p:blipFill>
          <a:blip r:embed="rId5"/>
          <a:srcRect/>
          <a:stretch>
            <a:fillRect/>
          </a:stretch>
        </p:blipFill>
        <p:spPr bwMode="auto">
          <a:xfrm>
            <a:off x="3276600" y="2362200"/>
            <a:ext cx="2895600" cy="159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533400" y="1752600"/>
            <a:ext cx="7467600" cy="4572000"/>
          </a:xfrm>
        </p:spPr>
        <p:txBody>
          <a:bodyPr/>
          <a:lstStyle/>
          <a:p>
            <a:pPr>
              <a:spcBef>
                <a:spcPts val="200"/>
              </a:spcBef>
              <a:spcAft>
                <a:spcPts val="200"/>
              </a:spcAft>
            </a:pPr>
            <a:r>
              <a:rPr lang="en-US" sz="2800" dirty="0" smtClean="0"/>
              <a:t>The pay gap is a comparison between men’s and women’s typical earnings, using either weekly or annual median earnings.</a:t>
            </a:r>
          </a:p>
          <a:p>
            <a:pPr>
              <a:spcBef>
                <a:spcPts val="200"/>
              </a:spcBef>
              <a:spcAft>
                <a:spcPts val="200"/>
              </a:spcAft>
              <a:buNone/>
            </a:pPr>
            <a:endParaRPr lang="en-US" sz="2800" dirty="0" smtClean="0"/>
          </a:p>
          <a:p>
            <a:pPr>
              <a:spcBef>
                <a:spcPts val="200"/>
              </a:spcBef>
              <a:spcAft>
                <a:spcPts val="200"/>
              </a:spcAft>
            </a:pPr>
            <a:r>
              <a:rPr lang="en-US" sz="2800" dirty="0" smtClean="0"/>
              <a:t>The median value is the middle value, with equal numbers of full-time workers earning more and earning less.</a:t>
            </a:r>
          </a:p>
          <a:p>
            <a:pPr>
              <a:spcBef>
                <a:spcPts val="200"/>
              </a:spcBef>
              <a:spcAft>
                <a:spcPts val="200"/>
              </a:spcAft>
            </a:pPr>
            <a:endParaRPr lang="en-US" sz="2800" dirty="0" smtClean="0"/>
          </a:p>
          <a:p>
            <a:pPr>
              <a:spcBef>
                <a:spcPts val="200"/>
              </a:spcBef>
              <a:spcAft>
                <a:spcPts val="200"/>
              </a:spcAft>
            </a:pPr>
            <a:r>
              <a:rPr lang="en-US" sz="2800" dirty="0" smtClean="0"/>
              <a:t>It is used to prevent especially high salaries from skewing the results.</a:t>
            </a:r>
          </a:p>
          <a:p>
            <a:pPr lvl="1">
              <a:spcBef>
                <a:spcPts val="200"/>
              </a:spcBef>
              <a:spcAft>
                <a:spcPts val="200"/>
              </a:spcAft>
            </a:pPr>
            <a:endParaRPr lang="en-US" sz="2400" dirty="0" smtClean="0"/>
          </a:p>
        </p:txBody>
      </p:sp>
      <p:sp>
        <p:nvSpPr>
          <p:cNvPr id="5" name="Rectangle 2"/>
          <p:cNvSpPr txBox="1">
            <a:spLocks noRot="1" noChangeArrowheads="1"/>
          </p:cNvSpPr>
          <p:nvPr/>
        </p:nvSpPr>
        <p:spPr bwMode="auto">
          <a:xfrm>
            <a:off x="-228600" y="152400"/>
            <a:ext cx="6477000" cy="914400"/>
          </a:xfrm>
          <a:prstGeom prst="rect">
            <a:avLst/>
          </a:prstGeom>
          <a:noFill/>
          <a:ln>
            <a:noFill/>
          </a:ln>
          <a:extLst/>
        </p:spPr>
        <p:txBody>
          <a:bodyPr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fontAlgn="auto" hangingPunct="1">
              <a:spcBef>
                <a:spcPts val="0"/>
              </a:spcBef>
              <a:spcAft>
                <a:spcPts val="0"/>
              </a:spcAft>
              <a:defRPr/>
            </a:pPr>
            <a:r>
              <a:rPr lang="en-US" sz="3600" b="1" dirty="0" smtClean="0">
                <a:solidFill>
                  <a:schemeClr val="accent1">
                    <a:lumMod val="75000"/>
                  </a:schemeClr>
                </a:solidFill>
                <a:latin typeface="Century Gothic" pitchFamily="34" charset="0"/>
                <a:cs typeface="Aharoni" pitchFamily="2" charset="-79"/>
              </a:rPr>
              <a:t>What Is the Pay Gap?</a:t>
            </a:r>
            <a:endParaRPr lang="en-US" sz="3600" b="1" dirty="0">
              <a:solidFill>
                <a:schemeClr val="accent1">
                  <a:lumMod val="75000"/>
                </a:schemeClr>
              </a:solidFill>
              <a:latin typeface="Century Gothic" pitchFamily="34" charset="0"/>
              <a:cs typeface="Aharoni" pitchFamily="2" charset="-79"/>
            </a:endParaRPr>
          </a:p>
        </p:txBody>
      </p:sp>
      <p:pic>
        <p:nvPicPr>
          <p:cNvPr id="18435" name="Picture 3"/>
          <p:cNvPicPr>
            <a:picLocks noChangeAspect="1" noChangeArrowheads="1"/>
          </p:cNvPicPr>
          <p:nvPr/>
        </p:nvPicPr>
        <p:blipFill>
          <a:blip r:embed="rId3"/>
          <a:srcRect/>
          <a:stretch>
            <a:fillRect/>
          </a:stretch>
        </p:blipFill>
        <p:spPr bwMode="auto">
          <a:xfrm>
            <a:off x="0" y="973138"/>
            <a:ext cx="9144000" cy="24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457200" y="1371600"/>
            <a:ext cx="8305800" cy="1066800"/>
          </a:xfrm>
        </p:spPr>
        <p:txBody>
          <a:bodyPr/>
          <a:lstStyle/>
          <a:p>
            <a:pPr marL="0" indent="0" algn="ctr">
              <a:buNone/>
            </a:pPr>
            <a:r>
              <a:rPr lang="en-US" sz="2800" dirty="0"/>
              <a:t>T</a:t>
            </a:r>
            <a:r>
              <a:rPr lang="en-US" sz="2800" dirty="0" smtClean="0"/>
              <a:t>he earnings ratio and the pay gap for 2010 are calculated using these formulas: </a:t>
            </a:r>
          </a:p>
        </p:txBody>
      </p:sp>
      <p:sp>
        <p:nvSpPr>
          <p:cNvPr id="5" name="Rectangle 2"/>
          <p:cNvSpPr txBox="1">
            <a:spLocks noRot="1" noChangeArrowheads="1"/>
          </p:cNvSpPr>
          <p:nvPr/>
        </p:nvSpPr>
        <p:spPr bwMode="auto">
          <a:xfrm>
            <a:off x="-228600" y="152400"/>
            <a:ext cx="6477000" cy="914400"/>
          </a:xfrm>
          <a:prstGeom prst="rect">
            <a:avLst/>
          </a:prstGeom>
          <a:noFill/>
          <a:ln>
            <a:noFill/>
          </a:ln>
          <a:extLst/>
        </p:spPr>
        <p:txBody>
          <a:bodyPr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fontAlgn="auto" hangingPunct="1">
              <a:spcBef>
                <a:spcPts val="0"/>
              </a:spcBef>
              <a:spcAft>
                <a:spcPts val="0"/>
              </a:spcAft>
              <a:defRPr/>
            </a:pPr>
            <a:r>
              <a:rPr lang="en-US" sz="3600" b="1" dirty="0" smtClean="0">
                <a:solidFill>
                  <a:schemeClr val="accent1">
                    <a:lumMod val="75000"/>
                  </a:schemeClr>
                </a:solidFill>
                <a:latin typeface="Century Gothic" pitchFamily="34" charset="0"/>
                <a:cs typeface="Aharoni" pitchFamily="2" charset="-79"/>
              </a:rPr>
              <a:t>What Is the Pay Gap?</a:t>
            </a:r>
            <a:endParaRPr lang="en-US" sz="3600" b="1" dirty="0">
              <a:solidFill>
                <a:schemeClr val="accent1">
                  <a:lumMod val="75000"/>
                </a:schemeClr>
              </a:solidFill>
              <a:latin typeface="Century Gothic" pitchFamily="34" charset="0"/>
              <a:cs typeface="Aharoni" pitchFamily="2" charset="-79"/>
            </a:endParaRPr>
          </a:p>
        </p:txBody>
      </p:sp>
      <p:grpSp>
        <p:nvGrpSpPr>
          <p:cNvPr id="20483" name="Group 1"/>
          <p:cNvGrpSpPr>
            <a:grpSpLocks/>
          </p:cNvGrpSpPr>
          <p:nvPr/>
        </p:nvGrpSpPr>
        <p:grpSpPr bwMode="auto">
          <a:xfrm>
            <a:off x="609600" y="2887663"/>
            <a:ext cx="5638800" cy="780586"/>
            <a:chOff x="-395333" y="2754868"/>
            <a:chExt cx="5639279" cy="781661"/>
          </a:xfrm>
        </p:grpSpPr>
        <p:sp>
          <p:nvSpPr>
            <p:cNvPr id="20490" name="TextBox 5"/>
            <p:cNvSpPr txBox="1">
              <a:spLocks noChangeArrowheads="1"/>
            </p:cNvSpPr>
            <p:nvPr/>
          </p:nvSpPr>
          <p:spPr bwMode="auto">
            <a:xfrm>
              <a:off x="-395333" y="2839121"/>
              <a:ext cx="2286000" cy="462301"/>
            </a:xfrm>
            <a:prstGeom prst="rect">
              <a:avLst/>
            </a:prstGeom>
            <a:noFill/>
            <a:ln w="9525">
              <a:noFill/>
              <a:miter lim="800000"/>
              <a:headEnd/>
              <a:tailEnd/>
            </a:ln>
          </p:spPr>
          <p:txBody>
            <a:bodyPr>
              <a:spAutoFit/>
            </a:bodyPr>
            <a:lstStyle/>
            <a:p>
              <a:r>
                <a:rPr lang="en-US" sz="2400" dirty="0">
                  <a:latin typeface="Calibri" pitchFamily="34" charset="0"/>
                </a:rPr>
                <a:t>Earnings </a:t>
              </a:r>
              <a:r>
                <a:rPr lang="en-US" sz="2400" dirty="0" smtClean="0">
                  <a:latin typeface="Calibri" pitchFamily="34" charset="0"/>
                </a:rPr>
                <a:t>Ratio  </a:t>
              </a:r>
              <a:r>
                <a:rPr lang="en-US" sz="2400" dirty="0">
                  <a:latin typeface="Calibri" pitchFamily="34" charset="0"/>
                </a:rPr>
                <a:t>=</a:t>
              </a:r>
              <a:r>
                <a:rPr lang="en-US" dirty="0">
                  <a:latin typeface="Calibri" pitchFamily="34" charset="0"/>
                </a:rPr>
                <a:t> </a:t>
              </a:r>
            </a:p>
          </p:txBody>
        </p:sp>
        <p:sp>
          <p:nvSpPr>
            <p:cNvPr id="20491" name="TextBox 7"/>
            <p:cNvSpPr txBox="1">
              <a:spLocks noChangeArrowheads="1"/>
            </p:cNvSpPr>
            <p:nvPr/>
          </p:nvSpPr>
          <p:spPr bwMode="auto">
            <a:xfrm>
              <a:off x="1752600" y="2754868"/>
              <a:ext cx="3491346" cy="400661"/>
            </a:xfrm>
            <a:prstGeom prst="rect">
              <a:avLst/>
            </a:prstGeom>
            <a:noFill/>
            <a:ln w="9525">
              <a:noFill/>
              <a:miter lim="800000"/>
              <a:headEnd/>
              <a:tailEnd/>
            </a:ln>
          </p:spPr>
          <p:txBody>
            <a:bodyPr>
              <a:spAutoFit/>
            </a:bodyPr>
            <a:lstStyle/>
            <a:p>
              <a:pPr algn="ctr"/>
              <a:r>
                <a:rPr lang="en-US" sz="2000" dirty="0" smtClean="0">
                  <a:latin typeface="Calibri" pitchFamily="34" charset="0"/>
                </a:rPr>
                <a:t>women’s </a:t>
              </a:r>
              <a:r>
                <a:rPr lang="en-US" sz="2000" dirty="0">
                  <a:latin typeface="Calibri" pitchFamily="34" charset="0"/>
                </a:rPr>
                <a:t>median earnings </a:t>
              </a:r>
            </a:p>
          </p:txBody>
        </p:sp>
        <p:sp>
          <p:nvSpPr>
            <p:cNvPr id="20492" name="TextBox 10"/>
            <p:cNvSpPr txBox="1">
              <a:spLocks noChangeArrowheads="1"/>
            </p:cNvSpPr>
            <p:nvPr/>
          </p:nvSpPr>
          <p:spPr bwMode="auto">
            <a:xfrm>
              <a:off x="1752600" y="3135868"/>
              <a:ext cx="3491346" cy="400661"/>
            </a:xfrm>
            <a:prstGeom prst="rect">
              <a:avLst/>
            </a:prstGeom>
            <a:noFill/>
            <a:ln w="9525">
              <a:noFill/>
              <a:miter lim="800000"/>
              <a:headEnd/>
              <a:tailEnd/>
            </a:ln>
          </p:spPr>
          <p:txBody>
            <a:bodyPr>
              <a:spAutoFit/>
            </a:bodyPr>
            <a:lstStyle/>
            <a:p>
              <a:pPr algn="ctr"/>
              <a:r>
                <a:rPr lang="en-US" sz="2000" dirty="0" smtClean="0">
                  <a:latin typeface="Calibri" pitchFamily="34" charset="0"/>
                </a:rPr>
                <a:t>men’s </a:t>
              </a:r>
              <a:r>
                <a:rPr lang="en-US" sz="2000" dirty="0">
                  <a:latin typeface="Calibri" pitchFamily="34" charset="0"/>
                </a:rPr>
                <a:t>median earnings </a:t>
              </a:r>
            </a:p>
          </p:txBody>
        </p:sp>
        <p:cxnSp>
          <p:nvCxnSpPr>
            <p:cNvPr id="15" name="Straight Connector 14"/>
            <p:cNvCxnSpPr/>
            <p:nvPr/>
          </p:nvCxnSpPr>
          <p:spPr>
            <a:xfrm>
              <a:off x="2195687" y="3144341"/>
              <a:ext cx="2743433" cy="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4" name="Group 3"/>
          <p:cNvGrpSpPr>
            <a:grpSpLocks/>
          </p:cNvGrpSpPr>
          <p:nvPr/>
        </p:nvGrpSpPr>
        <p:grpSpPr bwMode="auto">
          <a:xfrm>
            <a:off x="304800" y="4222387"/>
            <a:ext cx="7100887" cy="769204"/>
            <a:chOff x="-395426" y="4278867"/>
            <a:chExt cx="7101026" cy="769700"/>
          </a:xfrm>
        </p:grpSpPr>
        <p:sp>
          <p:nvSpPr>
            <p:cNvPr id="20486" name="TextBox 11"/>
            <p:cNvSpPr txBox="1">
              <a:spLocks noChangeArrowheads="1"/>
            </p:cNvSpPr>
            <p:nvPr/>
          </p:nvSpPr>
          <p:spPr bwMode="auto">
            <a:xfrm>
              <a:off x="-395426" y="4399958"/>
              <a:ext cx="1600231" cy="461963"/>
            </a:xfrm>
            <a:prstGeom prst="rect">
              <a:avLst/>
            </a:prstGeom>
            <a:noFill/>
            <a:ln w="9525">
              <a:noFill/>
              <a:miter lim="800000"/>
              <a:headEnd/>
              <a:tailEnd/>
            </a:ln>
          </p:spPr>
          <p:txBody>
            <a:bodyPr wrap="square">
              <a:spAutoFit/>
            </a:bodyPr>
            <a:lstStyle/>
            <a:p>
              <a:r>
                <a:rPr lang="en-US" sz="2400" dirty="0">
                  <a:latin typeface="Calibri" pitchFamily="34" charset="0"/>
                </a:rPr>
                <a:t>Pay </a:t>
              </a:r>
              <a:r>
                <a:rPr lang="en-US" sz="2400" dirty="0" smtClean="0">
                  <a:latin typeface="Calibri" pitchFamily="34" charset="0"/>
                </a:rPr>
                <a:t>Gap = </a:t>
              </a:r>
              <a:endParaRPr lang="en-US" sz="2400" dirty="0">
                <a:latin typeface="Calibri" pitchFamily="34" charset="0"/>
              </a:endParaRPr>
            </a:p>
          </p:txBody>
        </p:sp>
        <p:sp>
          <p:nvSpPr>
            <p:cNvPr id="20487" name="TextBox 17"/>
            <p:cNvSpPr txBox="1">
              <a:spLocks noChangeArrowheads="1"/>
            </p:cNvSpPr>
            <p:nvPr/>
          </p:nvSpPr>
          <p:spPr bwMode="auto">
            <a:xfrm>
              <a:off x="990601" y="4278867"/>
              <a:ext cx="5714999" cy="400368"/>
            </a:xfrm>
            <a:prstGeom prst="rect">
              <a:avLst/>
            </a:prstGeom>
            <a:noFill/>
            <a:ln w="9525">
              <a:noFill/>
              <a:miter lim="800000"/>
              <a:headEnd/>
              <a:tailEnd/>
            </a:ln>
          </p:spPr>
          <p:txBody>
            <a:bodyPr>
              <a:spAutoFit/>
            </a:bodyPr>
            <a:lstStyle/>
            <a:p>
              <a:pPr algn="ctr"/>
              <a:r>
                <a:rPr lang="en-US" sz="2000" dirty="0" smtClean="0">
                  <a:latin typeface="Calibri" pitchFamily="34" charset="0"/>
                </a:rPr>
                <a:t>men’s </a:t>
              </a:r>
              <a:r>
                <a:rPr lang="en-US" sz="2000" dirty="0">
                  <a:latin typeface="Calibri" pitchFamily="34" charset="0"/>
                </a:rPr>
                <a:t>median </a:t>
              </a:r>
              <a:r>
                <a:rPr lang="en-US" sz="2000" dirty="0" smtClean="0">
                  <a:latin typeface="Calibri" pitchFamily="34" charset="0"/>
                </a:rPr>
                <a:t>earnings – women’s </a:t>
              </a:r>
              <a:r>
                <a:rPr lang="en-US" sz="2000" dirty="0">
                  <a:latin typeface="Calibri" pitchFamily="34" charset="0"/>
                </a:rPr>
                <a:t>median </a:t>
              </a:r>
              <a:r>
                <a:rPr lang="en-US" sz="2000" dirty="0" smtClean="0">
                  <a:latin typeface="Calibri" pitchFamily="34" charset="0"/>
                </a:rPr>
                <a:t>earnings </a:t>
              </a:r>
              <a:endParaRPr lang="en-US" sz="2000" dirty="0">
                <a:latin typeface="Calibri" pitchFamily="34" charset="0"/>
              </a:endParaRPr>
            </a:p>
          </p:txBody>
        </p:sp>
        <p:sp>
          <p:nvSpPr>
            <p:cNvPr id="20488" name="TextBox 18"/>
            <p:cNvSpPr txBox="1">
              <a:spLocks noChangeArrowheads="1"/>
            </p:cNvSpPr>
            <p:nvPr/>
          </p:nvSpPr>
          <p:spPr bwMode="auto">
            <a:xfrm>
              <a:off x="1981201" y="4648199"/>
              <a:ext cx="3491345" cy="400368"/>
            </a:xfrm>
            <a:prstGeom prst="rect">
              <a:avLst/>
            </a:prstGeom>
            <a:noFill/>
            <a:ln w="9525">
              <a:noFill/>
              <a:miter lim="800000"/>
              <a:headEnd/>
              <a:tailEnd/>
            </a:ln>
          </p:spPr>
          <p:txBody>
            <a:bodyPr>
              <a:spAutoFit/>
            </a:bodyPr>
            <a:lstStyle/>
            <a:p>
              <a:pPr algn="ctr"/>
              <a:r>
                <a:rPr lang="en-US" sz="2000" dirty="0" smtClean="0">
                  <a:latin typeface="Calibri" pitchFamily="34" charset="0"/>
                </a:rPr>
                <a:t>men’s </a:t>
              </a:r>
              <a:r>
                <a:rPr lang="en-US" sz="2000" dirty="0">
                  <a:latin typeface="Calibri" pitchFamily="34" charset="0"/>
                </a:rPr>
                <a:t>median earnings </a:t>
              </a:r>
            </a:p>
          </p:txBody>
        </p:sp>
        <p:cxnSp>
          <p:nvCxnSpPr>
            <p:cNvPr id="20" name="Straight Connector 19"/>
            <p:cNvCxnSpPr/>
            <p:nvPr/>
          </p:nvCxnSpPr>
          <p:spPr>
            <a:xfrm>
              <a:off x="1204805" y="4628705"/>
              <a:ext cx="533410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485" name="Picture 3"/>
          <p:cNvPicPr>
            <a:picLocks noChangeAspect="1" noChangeArrowheads="1"/>
          </p:cNvPicPr>
          <p:nvPr/>
        </p:nvPicPr>
        <p:blipFill>
          <a:blip r:embed="rId3"/>
          <a:srcRect/>
          <a:stretch>
            <a:fillRect/>
          </a:stretch>
        </p:blipFill>
        <p:spPr bwMode="auto">
          <a:xfrm>
            <a:off x="0" y="973138"/>
            <a:ext cx="9144000" cy="246062"/>
          </a:xfrm>
          <a:prstGeom prst="rect">
            <a:avLst/>
          </a:prstGeom>
          <a:noFill/>
          <a:ln w="9525">
            <a:noFill/>
            <a:miter lim="800000"/>
            <a:headEnd/>
            <a:tailEnd/>
          </a:ln>
        </p:spPr>
      </p:pic>
      <p:sp>
        <p:nvSpPr>
          <p:cNvPr id="20495" name="Text Box 15"/>
          <p:cNvSpPr txBox="1">
            <a:spLocks noChangeArrowheads="1"/>
          </p:cNvSpPr>
          <p:nvPr/>
        </p:nvSpPr>
        <p:spPr bwMode="auto">
          <a:xfrm>
            <a:off x="6553200" y="2895600"/>
            <a:ext cx="1312554" cy="523220"/>
          </a:xfrm>
          <a:prstGeom prst="rect">
            <a:avLst/>
          </a:prstGeom>
          <a:noFill/>
          <a:ln w="9525">
            <a:noFill/>
            <a:miter lim="800000"/>
            <a:headEnd/>
            <a:tailEnd/>
          </a:ln>
          <a:effectLst/>
        </p:spPr>
        <p:txBody>
          <a:bodyPr wrap="none">
            <a:spAutoFit/>
          </a:bodyPr>
          <a:lstStyle/>
          <a:p>
            <a:r>
              <a:rPr lang="en-US" sz="2800" dirty="0"/>
              <a:t>=</a:t>
            </a:r>
            <a:r>
              <a:rPr lang="en-US" sz="2800" dirty="0" smtClean="0"/>
              <a:t>  77</a:t>
            </a:r>
            <a:r>
              <a:rPr lang="en-US" sz="2800" dirty="0"/>
              <a:t>%</a:t>
            </a:r>
          </a:p>
        </p:txBody>
      </p:sp>
      <p:sp>
        <p:nvSpPr>
          <p:cNvPr id="20496" name="Text Box 16"/>
          <p:cNvSpPr txBox="1">
            <a:spLocks noChangeArrowheads="1"/>
          </p:cNvSpPr>
          <p:nvPr/>
        </p:nvSpPr>
        <p:spPr bwMode="auto">
          <a:xfrm>
            <a:off x="7391400" y="4191000"/>
            <a:ext cx="1312554" cy="523220"/>
          </a:xfrm>
          <a:prstGeom prst="rect">
            <a:avLst/>
          </a:prstGeom>
          <a:noFill/>
          <a:ln w="9525">
            <a:noFill/>
            <a:miter lim="800000"/>
            <a:headEnd/>
            <a:tailEnd/>
          </a:ln>
          <a:effectLst/>
        </p:spPr>
        <p:txBody>
          <a:bodyPr wrap="none">
            <a:spAutoFit/>
          </a:bodyPr>
          <a:lstStyle/>
          <a:p>
            <a:r>
              <a:rPr lang="en-US" sz="2800" dirty="0" smtClean="0"/>
              <a:t>=  </a:t>
            </a:r>
            <a:r>
              <a:rPr lang="en-US" sz="2800" dirty="0"/>
              <a:t>23%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990600"/>
            <a:ext cx="9144000" cy="152400"/>
          </a:xfrm>
          <a:prstGeom prst="rect">
            <a:avLst/>
          </a:prstGeom>
          <a:solidFill>
            <a:srgbClr val="9DDE46">
              <a:alpha val="7882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 name="Rectangle 2"/>
          <p:cNvSpPr txBox="1">
            <a:spLocks noRot="1" noChangeArrowheads="1"/>
          </p:cNvSpPr>
          <p:nvPr/>
        </p:nvSpPr>
        <p:spPr bwMode="auto">
          <a:xfrm>
            <a:off x="-13064" y="152400"/>
            <a:ext cx="8776063" cy="914400"/>
          </a:xfrm>
          <a:prstGeom prst="rect">
            <a:avLst/>
          </a:prstGeom>
          <a:noFill/>
          <a:ln>
            <a:noFill/>
          </a:ln>
          <a:extLst/>
        </p:spPr>
        <p:txBody>
          <a:bodyPr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fontAlgn="auto" hangingPunct="1">
              <a:spcBef>
                <a:spcPts val="0"/>
              </a:spcBef>
              <a:spcAft>
                <a:spcPts val="0"/>
              </a:spcAft>
              <a:defRPr/>
            </a:pPr>
            <a:r>
              <a:rPr lang="en-US" sz="3600" b="1" dirty="0" smtClean="0">
                <a:solidFill>
                  <a:schemeClr val="accent1">
                    <a:lumMod val="75000"/>
                  </a:schemeClr>
                </a:solidFill>
                <a:latin typeface="Century Gothic" pitchFamily="34" charset="0"/>
                <a:cs typeface="Aharoni" pitchFamily="2" charset="-79"/>
              </a:rPr>
              <a:t>The Pay Gap Geographically</a:t>
            </a:r>
            <a:endParaRPr lang="en-US" sz="3600" b="1" dirty="0">
              <a:solidFill>
                <a:schemeClr val="accent1">
                  <a:lumMod val="75000"/>
                </a:schemeClr>
              </a:solidFill>
              <a:latin typeface="Century Gothic" pitchFamily="34" charset="0"/>
              <a:cs typeface="Aharoni" pitchFamily="2" charset="-79"/>
            </a:endParaRPr>
          </a:p>
        </p:txBody>
      </p:sp>
      <p:sp>
        <p:nvSpPr>
          <p:cNvPr id="22532" name="TextBox 5"/>
          <p:cNvSpPr txBox="1">
            <a:spLocks noChangeArrowheads="1"/>
          </p:cNvSpPr>
          <p:nvPr/>
        </p:nvSpPr>
        <p:spPr bwMode="auto">
          <a:xfrm>
            <a:off x="1219200" y="1371600"/>
            <a:ext cx="7239000" cy="507831"/>
          </a:xfrm>
          <a:prstGeom prst="rect">
            <a:avLst/>
          </a:prstGeom>
          <a:noFill/>
          <a:ln w="9525">
            <a:noFill/>
            <a:miter lim="800000"/>
            <a:headEnd/>
            <a:tailEnd/>
          </a:ln>
        </p:spPr>
        <p:txBody>
          <a:bodyPr>
            <a:spAutoFit/>
          </a:bodyPr>
          <a:lstStyle/>
          <a:p>
            <a:r>
              <a:rPr lang="en-US" sz="2600" dirty="0" smtClean="0">
                <a:latin typeface="+mn-lt"/>
              </a:rPr>
              <a:t>Earnings Ratio for Rocky Mountain States in 2010</a:t>
            </a:r>
            <a:endParaRPr lang="en-US" sz="2600" dirty="0">
              <a:latin typeface="+mn-lt"/>
            </a:endParaRPr>
          </a:p>
        </p:txBody>
      </p:sp>
      <p:pic>
        <p:nvPicPr>
          <p:cNvPr id="22533" name="Picture 3"/>
          <p:cNvPicPr>
            <a:picLocks noChangeAspect="1" noChangeArrowheads="1"/>
          </p:cNvPicPr>
          <p:nvPr/>
        </p:nvPicPr>
        <p:blipFill>
          <a:blip r:embed="rId3"/>
          <a:srcRect/>
          <a:stretch>
            <a:fillRect/>
          </a:stretch>
        </p:blipFill>
        <p:spPr bwMode="auto">
          <a:xfrm>
            <a:off x="0" y="973138"/>
            <a:ext cx="9144000" cy="246062"/>
          </a:xfrm>
          <a:prstGeom prst="rect">
            <a:avLst/>
          </a:prstGeom>
          <a:noFill/>
          <a:ln w="9525">
            <a:noFill/>
            <a:miter lim="800000"/>
            <a:headEnd/>
            <a:tailEnd/>
          </a:ln>
        </p:spPr>
      </p:pic>
      <p:sp>
        <p:nvSpPr>
          <p:cNvPr id="8" name="TextBox 7"/>
          <p:cNvSpPr txBox="1"/>
          <p:nvPr/>
        </p:nvSpPr>
        <p:spPr>
          <a:xfrm>
            <a:off x="1219200" y="2286000"/>
            <a:ext cx="6019800" cy="3288080"/>
          </a:xfrm>
          <a:prstGeom prst="rect">
            <a:avLst/>
          </a:prstGeom>
          <a:noFill/>
        </p:spPr>
        <p:txBody>
          <a:bodyPr wrap="square" rtlCol="0">
            <a:spAutoFit/>
          </a:bodyPr>
          <a:lstStyle/>
          <a:p>
            <a:pPr lvl="1">
              <a:spcBef>
                <a:spcPts val="200"/>
              </a:spcBef>
              <a:spcAft>
                <a:spcPts val="200"/>
              </a:spcAft>
            </a:pPr>
            <a:r>
              <a:rPr lang="en-US" sz="2400" dirty="0" smtClean="0"/>
              <a:t>Nevada		83%</a:t>
            </a:r>
          </a:p>
          <a:p>
            <a:pPr lvl="1">
              <a:spcBef>
                <a:spcPts val="200"/>
              </a:spcBef>
              <a:spcAft>
                <a:spcPts val="200"/>
              </a:spcAft>
            </a:pPr>
            <a:r>
              <a:rPr lang="en-US" sz="2400" dirty="0" smtClean="0"/>
              <a:t>Arizona		82%</a:t>
            </a:r>
          </a:p>
          <a:p>
            <a:pPr lvl="1">
              <a:spcBef>
                <a:spcPts val="200"/>
              </a:spcBef>
              <a:spcAft>
                <a:spcPts val="200"/>
              </a:spcAft>
            </a:pPr>
            <a:r>
              <a:rPr lang="en-US" sz="2400" dirty="0" smtClean="0"/>
              <a:t>Colorado		79%</a:t>
            </a:r>
          </a:p>
          <a:p>
            <a:pPr lvl="1">
              <a:spcBef>
                <a:spcPts val="200"/>
              </a:spcBef>
              <a:spcAft>
                <a:spcPts val="200"/>
              </a:spcAft>
            </a:pPr>
            <a:r>
              <a:rPr lang="en-US" sz="2400" dirty="0" smtClean="0"/>
              <a:t>New Mexico	79%</a:t>
            </a:r>
          </a:p>
          <a:p>
            <a:pPr lvl="1">
              <a:spcBef>
                <a:spcPts val="200"/>
              </a:spcBef>
              <a:spcAft>
                <a:spcPts val="200"/>
              </a:spcAft>
            </a:pPr>
            <a:r>
              <a:rPr lang="en-US" sz="2400" dirty="0" smtClean="0"/>
              <a:t>Montana		73%</a:t>
            </a:r>
          </a:p>
          <a:p>
            <a:pPr lvl="1">
              <a:spcBef>
                <a:spcPts val="200"/>
              </a:spcBef>
              <a:spcAft>
                <a:spcPts val="200"/>
              </a:spcAft>
            </a:pPr>
            <a:r>
              <a:rPr lang="en-US" sz="2400" dirty="0" smtClean="0"/>
              <a:t>Utah		69%</a:t>
            </a:r>
          </a:p>
          <a:p>
            <a:pPr lvl="1">
              <a:spcBef>
                <a:spcPts val="200"/>
              </a:spcBef>
              <a:spcAft>
                <a:spcPts val="200"/>
              </a:spcAft>
            </a:pPr>
            <a:r>
              <a:rPr lang="en-US" sz="2400" dirty="0" smtClean="0"/>
              <a:t>Wyoming		64%</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29" name="Picture 2" descr="C:\Users\smolinskij\AppData\Local\Microsoft\Windows\Temporary Internet Files\Content.Outlook\ZPLX3BNI\Fig 1_updated 2010-01 (2).jpg"/>
          <p:cNvPicPr>
            <a:picLocks noChangeAspect="1" noChangeArrowheads="1"/>
          </p:cNvPicPr>
          <p:nvPr/>
        </p:nvPicPr>
        <p:blipFill>
          <a:blip r:embed="rId3"/>
          <a:srcRect/>
          <a:stretch>
            <a:fillRect/>
          </a:stretch>
        </p:blipFill>
        <p:spPr bwMode="auto">
          <a:xfrm>
            <a:off x="1066800" y="1528762"/>
            <a:ext cx="7010400" cy="5329238"/>
          </a:xfrm>
          <a:prstGeom prst="rect">
            <a:avLst/>
          </a:prstGeom>
          <a:noFill/>
          <a:ln w="9525">
            <a:noFill/>
            <a:miter lim="800000"/>
            <a:headEnd/>
            <a:tailEnd/>
          </a:ln>
        </p:spPr>
      </p:pic>
      <p:sp>
        <p:nvSpPr>
          <p:cNvPr id="4" name="Rectangle 3"/>
          <p:cNvSpPr/>
          <p:nvPr/>
        </p:nvSpPr>
        <p:spPr>
          <a:xfrm>
            <a:off x="0" y="990600"/>
            <a:ext cx="9144000" cy="152400"/>
          </a:xfrm>
          <a:prstGeom prst="rect">
            <a:avLst/>
          </a:prstGeom>
          <a:solidFill>
            <a:srgbClr val="9DDE46">
              <a:alpha val="7882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 name="Rectangle 2"/>
          <p:cNvSpPr txBox="1">
            <a:spLocks noRot="1" noChangeArrowheads="1"/>
          </p:cNvSpPr>
          <p:nvPr/>
        </p:nvSpPr>
        <p:spPr bwMode="auto">
          <a:xfrm>
            <a:off x="-13063" y="152400"/>
            <a:ext cx="6477000" cy="914400"/>
          </a:xfrm>
          <a:prstGeom prst="rect">
            <a:avLst/>
          </a:prstGeom>
          <a:noFill/>
          <a:ln>
            <a:noFill/>
          </a:ln>
          <a:extLst/>
        </p:spPr>
        <p:txBody>
          <a:bodyPr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fontAlgn="auto" hangingPunct="1">
              <a:spcBef>
                <a:spcPts val="0"/>
              </a:spcBef>
              <a:spcAft>
                <a:spcPts val="0"/>
              </a:spcAft>
              <a:defRPr/>
            </a:pPr>
            <a:r>
              <a:rPr lang="en-US" sz="3600" b="1" dirty="0" smtClean="0">
                <a:solidFill>
                  <a:schemeClr val="accent1">
                    <a:lumMod val="75000"/>
                  </a:schemeClr>
                </a:solidFill>
                <a:latin typeface="Century Gothic" pitchFamily="34" charset="0"/>
                <a:cs typeface="Aharoni" pitchFamily="2" charset="-79"/>
              </a:rPr>
              <a:t>The Pay Gap over Time </a:t>
            </a:r>
            <a:endParaRPr lang="en-US" sz="3600" b="1" dirty="0">
              <a:solidFill>
                <a:schemeClr val="accent1">
                  <a:lumMod val="75000"/>
                </a:schemeClr>
              </a:solidFill>
              <a:latin typeface="Century Gothic" pitchFamily="34" charset="0"/>
              <a:cs typeface="Aharoni" pitchFamily="2" charset="-79"/>
            </a:endParaRPr>
          </a:p>
        </p:txBody>
      </p:sp>
      <p:sp>
        <p:nvSpPr>
          <p:cNvPr id="22532" name="TextBox 5"/>
          <p:cNvSpPr txBox="1">
            <a:spLocks noChangeArrowheads="1"/>
          </p:cNvSpPr>
          <p:nvPr/>
        </p:nvSpPr>
        <p:spPr bwMode="auto">
          <a:xfrm>
            <a:off x="1219200" y="1219200"/>
            <a:ext cx="7239000" cy="830997"/>
          </a:xfrm>
          <a:prstGeom prst="rect">
            <a:avLst/>
          </a:prstGeom>
          <a:noFill/>
          <a:ln w="9525">
            <a:noFill/>
            <a:miter lim="800000"/>
            <a:headEnd/>
            <a:tailEnd/>
          </a:ln>
        </p:spPr>
        <p:txBody>
          <a:bodyPr>
            <a:spAutoFit/>
          </a:bodyPr>
          <a:lstStyle/>
          <a:p>
            <a:r>
              <a:rPr lang="en-US" sz="2400" dirty="0">
                <a:latin typeface="+mn-lt"/>
              </a:rPr>
              <a:t>Women’s Earnings as a Percentage of Men’s Earnings for </a:t>
            </a:r>
            <a:r>
              <a:rPr lang="en-US" sz="2400" dirty="0" smtClean="0">
                <a:latin typeface="+mn-lt"/>
              </a:rPr>
              <a:t>Full-Time, Year-round </a:t>
            </a:r>
            <a:r>
              <a:rPr lang="en-US" sz="2400" dirty="0">
                <a:latin typeface="+mn-lt"/>
              </a:rPr>
              <a:t>Workers, </a:t>
            </a:r>
            <a:r>
              <a:rPr lang="en-US" sz="2400" dirty="0" smtClean="0">
                <a:latin typeface="+mn-lt"/>
              </a:rPr>
              <a:t>1970–2010</a:t>
            </a:r>
            <a:endParaRPr lang="en-US" sz="2400" dirty="0">
              <a:latin typeface="+mn-lt"/>
            </a:endParaRPr>
          </a:p>
        </p:txBody>
      </p:sp>
      <p:pic>
        <p:nvPicPr>
          <p:cNvPr id="22533" name="Picture 3"/>
          <p:cNvPicPr>
            <a:picLocks noChangeAspect="1" noChangeArrowheads="1"/>
          </p:cNvPicPr>
          <p:nvPr/>
        </p:nvPicPr>
        <p:blipFill>
          <a:blip r:embed="rId4"/>
          <a:srcRect/>
          <a:stretch>
            <a:fillRect/>
          </a:stretch>
        </p:blipFill>
        <p:spPr bwMode="auto">
          <a:xfrm>
            <a:off x="0" y="973138"/>
            <a:ext cx="9144000" cy="24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53000"/>
          </a:xfrm>
        </p:spPr>
        <p:txBody>
          <a:bodyPr rtlCol="0">
            <a:normAutofit/>
          </a:bodyPr>
          <a:lstStyle/>
          <a:p>
            <a:pPr fontAlgn="auto">
              <a:spcBef>
                <a:spcPts val="100"/>
              </a:spcBef>
              <a:spcAft>
                <a:spcPts val="0"/>
              </a:spcAft>
              <a:buFont typeface="Arial" pitchFamily="34" charset="0"/>
              <a:buChar char="•"/>
              <a:defRPr/>
            </a:pPr>
            <a:r>
              <a:rPr lang="en-US" sz="2400" dirty="0" smtClean="0"/>
              <a:t>Men and women tend to choose different majors in college and to work in different occupations after college.</a:t>
            </a:r>
          </a:p>
          <a:p>
            <a:pPr marL="0" indent="0" fontAlgn="auto">
              <a:spcBef>
                <a:spcPts val="100"/>
              </a:spcBef>
              <a:spcAft>
                <a:spcPts val="0"/>
              </a:spcAft>
              <a:buFont typeface="Arial" pitchFamily="34" charset="0"/>
              <a:buNone/>
              <a:defRPr/>
            </a:pPr>
            <a:endParaRPr lang="en-US" sz="2400" dirty="0" smtClean="0"/>
          </a:p>
          <a:p>
            <a:pPr fontAlgn="auto">
              <a:spcBef>
                <a:spcPts val="100"/>
              </a:spcBef>
              <a:spcAft>
                <a:spcPts val="0"/>
              </a:spcAft>
              <a:buFont typeface="Arial" pitchFamily="34" charset="0"/>
              <a:buChar char="•"/>
              <a:defRPr/>
            </a:pPr>
            <a:r>
              <a:rPr lang="en-US" sz="2400" dirty="0" smtClean="0"/>
              <a:t>Women tend to work fewer hours, even when they work </a:t>
            </a:r>
            <a:br>
              <a:rPr lang="en-US" sz="2400" dirty="0" smtClean="0"/>
            </a:br>
            <a:r>
              <a:rPr lang="en-US" sz="2400" dirty="0" smtClean="0"/>
              <a:t>full-time.</a:t>
            </a:r>
          </a:p>
          <a:p>
            <a:pPr marL="0" indent="0" fontAlgn="auto">
              <a:spcBef>
                <a:spcPts val="100"/>
              </a:spcBef>
              <a:spcAft>
                <a:spcPts val="0"/>
              </a:spcAft>
              <a:buFont typeface="Arial" pitchFamily="34" charset="0"/>
              <a:buNone/>
              <a:defRPr/>
            </a:pPr>
            <a:endParaRPr lang="en-US" sz="2400" dirty="0" smtClean="0"/>
          </a:p>
          <a:p>
            <a:pPr fontAlgn="auto">
              <a:spcBef>
                <a:spcPts val="100"/>
              </a:spcBef>
              <a:spcAft>
                <a:spcPts val="0"/>
              </a:spcAft>
              <a:buFont typeface="Arial" pitchFamily="34" charset="0"/>
              <a:buChar char="•"/>
              <a:defRPr/>
            </a:pPr>
            <a:r>
              <a:rPr lang="en-US" sz="2400" dirty="0" smtClean="0"/>
              <a:t>Women are more likely to leave the workforce or to work </a:t>
            </a:r>
            <a:br>
              <a:rPr lang="en-US" sz="2400" dirty="0" smtClean="0"/>
            </a:br>
            <a:r>
              <a:rPr lang="en-US" sz="2400" dirty="0" smtClean="0"/>
              <a:t>part-time when they have young children.</a:t>
            </a:r>
          </a:p>
          <a:p>
            <a:pPr marL="0" indent="0" fontAlgn="auto">
              <a:spcBef>
                <a:spcPts val="100"/>
              </a:spcBef>
              <a:spcAft>
                <a:spcPts val="0"/>
              </a:spcAft>
              <a:buFont typeface="Arial" pitchFamily="34" charset="0"/>
              <a:buNone/>
              <a:defRPr/>
            </a:pPr>
            <a:endParaRPr lang="en-US" sz="2400" dirty="0" smtClean="0"/>
          </a:p>
          <a:p>
            <a:pPr fontAlgn="auto">
              <a:spcBef>
                <a:spcPts val="100"/>
              </a:spcBef>
              <a:spcAft>
                <a:spcPts val="0"/>
              </a:spcAft>
              <a:buFont typeface="Arial" pitchFamily="34" charset="0"/>
              <a:buChar char="•"/>
              <a:defRPr/>
            </a:pPr>
            <a:r>
              <a:rPr lang="en-US" sz="2400" dirty="0" smtClean="0"/>
              <a:t>Choices can account for some of the differences in salaries, but they aren’t the whole story. </a:t>
            </a:r>
          </a:p>
          <a:p>
            <a:pPr fontAlgn="auto">
              <a:spcBef>
                <a:spcPts val="100"/>
              </a:spcBef>
              <a:spcAft>
                <a:spcPts val="0"/>
              </a:spcAft>
              <a:buFont typeface="Arial" pitchFamily="34" charset="0"/>
              <a:buChar char="•"/>
              <a:defRPr/>
            </a:pPr>
            <a:endParaRPr lang="en-US" sz="2200" dirty="0"/>
          </a:p>
          <a:p>
            <a:pPr marL="0" indent="0" fontAlgn="auto">
              <a:spcBef>
                <a:spcPts val="100"/>
              </a:spcBef>
              <a:spcAft>
                <a:spcPts val="0"/>
              </a:spcAft>
              <a:buFont typeface="Arial" pitchFamily="34" charset="0"/>
              <a:buNone/>
              <a:defRPr/>
            </a:pPr>
            <a:endParaRPr lang="en-US" sz="2200" dirty="0"/>
          </a:p>
        </p:txBody>
      </p:sp>
      <p:sp>
        <p:nvSpPr>
          <p:cNvPr id="4" name="Rectangle 3"/>
          <p:cNvSpPr/>
          <p:nvPr/>
        </p:nvSpPr>
        <p:spPr>
          <a:xfrm>
            <a:off x="0" y="990600"/>
            <a:ext cx="9144000" cy="152400"/>
          </a:xfrm>
          <a:prstGeom prst="rect">
            <a:avLst/>
          </a:prstGeom>
          <a:solidFill>
            <a:srgbClr val="9DDE46">
              <a:alpha val="7882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 name="Rectangle 2"/>
          <p:cNvSpPr txBox="1">
            <a:spLocks noRot="1" noChangeArrowheads="1"/>
          </p:cNvSpPr>
          <p:nvPr/>
        </p:nvSpPr>
        <p:spPr bwMode="auto">
          <a:xfrm>
            <a:off x="-228600" y="152400"/>
            <a:ext cx="6477000" cy="914400"/>
          </a:xfrm>
          <a:prstGeom prst="rect">
            <a:avLst/>
          </a:prstGeom>
          <a:noFill/>
          <a:ln>
            <a:noFill/>
          </a:ln>
          <a:extLst/>
        </p:spPr>
        <p:txBody>
          <a:bodyPr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fontAlgn="auto" hangingPunct="1">
              <a:spcBef>
                <a:spcPts val="0"/>
              </a:spcBef>
              <a:spcAft>
                <a:spcPts val="0"/>
              </a:spcAft>
              <a:defRPr/>
            </a:pPr>
            <a:r>
              <a:rPr lang="en-US" sz="3600" b="1" dirty="0" smtClean="0">
                <a:solidFill>
                  <a:schemeClr val="accent1">
                    <a:lumMod val="75000"/>
                  </a:schemeClr>
                </a:solidFill>
                <a:latin typeface="Century Gothic" pitchFamily="34" charset="0"/>
                <a:cs typeface="Aharoni" pitchFamily="2" charset="-79"/>
              </a:rPr>
              <a:t>What about Choices?</a:t>
            </a:r>
            <a:endParaRPr lang="en-US" sz="3600" b="1" dirty="0">
              <a:solidFill>
                <a:schemeClr val="accent1">
                  <a:lumMod val="75000"/>
                </a:schemeClr>
              </a:solidFill>
              <a:latin typeface="Century Gothic" pitchFamily="34" charset="0"/>
              <a:cs typeface="Aharoni" pitchFamily="2" charset="-79"/>
            </a:endParaRPr>
          </a:p>
        </p:txBody>
      </p:sp>
      <p:pic>
        <p:nvPicPr>
          <p:cNvPr id="24580" name="Picture 3"/>
          <p:cNvPicPr>
            <a:picLocks noChangeAspect="1" noChangeArrowheads="1"/>
          </p:cNvPicPr>
          <p:nvPr/>
        </p:nvPicPr>
        <p:blipFill>
          <a:blip r:embed="rId3"/>
          <a:srcRect/>
          <a:stretch>
            <a:fillRect/>
          </a:stretch>
        </p:blipFill>
        <p:spPr bwMode="auto">
          <a:xfrm>
            <a:off x="0" y="973138"/>
            <a:ext cx="9144000" cy="24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304800" y="152400"/>
            <a:ext cx="8991600" cy="914400"/>
          </a:xfrm>
          <a:prstGeom prst="rect">
            <a:avLst/>
          </a:prstGeom>
          <a:noFill/>
          <a:ln>
            <a:noFill/>
          </a:ln>
          <a:extLst/>
        </p:spPr>
        <p:txBody>
          <a:bodyPr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fontAlgn="auto" hangingPunct="1">
              <a:spcBef>
                <a:spcPts val="0"/>
              </a:spcBef>
              <a:spcAft>
                <a:spcPts val="0"/>
              </a:spcAft>
              <a:defRPr/>
            </a:pPr>
            <a:r>
              <a:rPr lang="en-US" sz="3600" b="1" dirty="0" smtClean="0">
                <a:solidFill>
                  <a:schemeClr val="accent1">
                    <a:lumMod val="75000"/>
                  </a:schemeClr>
                </a:solidFill>
                <a:latin typeface="Century Gothic" pitchFamily="34" charset="0"/>
                <a:cs typeface="Aharoni" pitchFamily="2" charset="-79"/>
              </a:rPr>
              <a:t>The Pay Gap and Race/Ethnicity</a:t>
            </a:r>
            <a:endParaRPr lang="en-US" sz="3600" b="1" dirty="0">
              <a:solidFill>
                <a:schemeClr val="accent1">
                  <a:lumMod val="75000"/>
                </a:schemeClr>
              </a:solidFill>
              <a:latin typeface="Century Gothic" pitchFamily="34" charset="0"/>
              <a:cs typeface="Aharoni" pitchFamily="2" charset="-79"/>
            </a:endParaRPr>
          </a:p>
        </p:txBody>
      </p:sp>
      <p:pic>
        <p:nvPicPr>
          <p:cNvPr id="26626" name="Picture 3"/>
          <p:cNvPicPr>
            <a:picLocks noChangeAspect="1" noChangeArrowheads="1"/>
          </p:cNvPicPr>
          <p:nvPr/>
        </p:nvPicPr>
        <p:blipFill>
          <a:blip r:embed="rId3"/>
          <a:srcRect/>
          <a:stretch>
            <a:fillRect/>
          </a:stretch>
        </p:blipFill>
        <p:spPr bwMode="auto">
          <a:xfrm>
            <a:off x="0" y="973138"/>
            <a:ext cx="9144000" cy="246062"/>
          </a:xfrm>
          <a:prstGeom prst="rect">
            <a:avLst/>
          </a:prstGeom>
          <a:noFill/>
          <a:ln w="9525">
            <a:noFill/>
            <a:miter lim="800000"/>
            <a:headEnd/>
            <a:tailEnd/>
          </a:ln>
        </p:spPr>
      </p:pic>
      <p:pic>
        <p:nvPicPr>
          <p:cNvPr id="26627" name="Picture 2" descr="C:\Users\smolinskij\AppData\Local\Microsoft\Windows\Temporary Internet Files\Content.Outlook\ZPLX3BNI\fig 3-01 (2).jpg"/>
          <p:cNvPicPr>
            <a:picLocks noChangeAspect="1" noChangeArrowheads="1"/>
          </p:cNvPicPr>
          <p:nvPr/>
        </p:nvPicPr>
        <p:blipFill>
          <a:blip r:embed="rId4"/>
          <a:srcRect/>
          <a:stretch>
            <a:fillRect/>
          </a:stretch>
        </p:blipFill>
        <p:spPr bwMode="auto">
          <a:xfrm>
            <a:off x="990600" y="1371600"/>
            <a:ext cx="6996113" cy="5486400"/>
          </a:xfrm>
          <a:prstGeom prst="rect">
            <a:avLst/>
          </a:prstGeom>
          <a:noFill/>
          <a:ln w="9525">
            <a:noFill/>
            <a:miter lim="800000"/>
            <a:headEnd/>
            <a:tailEnd/>
          </a:ln>
        </p:spPr>
      </p:pic>
      <p:sp>
        <p:nvSpPr>
          <p:cNvPr id="26628" name="TextBox 6"/>
          <p:cNvSpPr txBox="1">
            <a:spLocks noChangeArrowheads="1"/>
          </p:cNvSpPr>
          <p:nvPr/>
        </p:nvSpPr>
        <p:spPr bwMode="auto">
          <a:xfrm>
            <a:off x="1219200" y="1219200"/>
            <a:ext cx="7239000" cy="707886"/>
          </a:xfrm>
          <a:prstGeom prst="rect">
            <a:avLst/>
          </a:prstGeom>
          <a:noFill/>
          <a:ln w="9525">
            <a:noFill/>
            <a:miter lim="800000"/>
            <a:headEnd/>
            <a:tailEnd/>
          </a:ln>
        </p:spPr>
        <p:txBody>
          <a:bodyPr>
            <a:spAutoFit/>
          </a:bodyPr>
          <a:lstStyle/>
          <a:p>
            <a:r>
              <a:rPr lang="en-US" sz="2000" dirty="0">
                <a:latin typeface="+mn-lt"/>
              </a:rPr>
              <a:t>Weekly Median Earnings of Full-time Wage and Salary Workers, Ages 16 and Older, by Race/Ethnicity and Gender, 2011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152400" y="152400"/>
            <a:ext cx="6477000" cy="914400"/>
          </a:xfrm>
          <a:prstGeom prst="rect">
            <a:avLst/>
          </a:prstGeom>
          <a:noFill/>
          <a:ln>
            <a:noFill/>
          </a:ln>
          <a:extLst/>
        </p:spPr>
        <p:txBody>
          <a:bodyPr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fontAlgn="auto" hangingPunct="1">
              <a:spcBef>
                <a:spcPts val="0"/>
              </a:spcBef>
              <a:spcAft>
                <a:spcPts val="0"/>
              </a:spcAft>
              <a:defRPr/>
            </a:pPr>
            <a:r>
              <a:rPr lang="en-US" sz="3600" b="1" dirty="0" smtClean="0">
                <a:solidFill>
                  <a:schemeClr val="accent1">
                    <a:lumMod val="75000"/>
                  </a:schemeClr>
                </a:solidFill>
                <a:latin typeface="Century Gothic" pitchFamily="34" charset="0"/>
                <a:cs typeface="Aharoni" pitchFamily="2" charset="-79"/>
              </a:rPr>
              <a:t>The Pay Gap and Age </a:t>
            </a:r>
            <a:endParaRPr lang="en-US" sz="3600" b="1" dirty="0">
              <a:solidFill>
                <a:schemeClr val="accent1">
                  <a:lumMod val="75000"/>
                </a:schemeClr>
              </a:solidFill>
              <a:latin typeface="Century Gothic" pitchFamily="34" charset="0"/>
              <a:cs typeface="Aharoni" pitchFamily="2" charset="-79"/>
            </a:endParaRPr>
          </a:p>
        </p:txBody>
      </p:sp>
      <p:pic>
        <p:nvPicPr>
          <p:cNvPr id="28674" name="Picture 3"/>
          <p:cNvPicPr>
            <a:picLocks noChangeAspect="1" noChangeArrowheads="1"/>
          </p:cNvPicPr>
          <p:nvPr/>
        </p:nvPicPr>
        <p:blipFill>
          <a:blip r:embed="rId3"/>
          <a:srcRect/>
          <a:stretch>
            <a:fillRect/>
          </a:stretch>
        </p:blipFill>
        <p:spPr bwMode="auto">
          <a:xfrm>
            <a:off x="0" y="973138"/>
            <a:ext cx="9144000" cy="246062"/>
          </a:xfrm>
          <a:prstGeom prst="rect">
            <a:avLst/>
          </a:prstGeom>
          <a:noFill/>
          <a:ln w="9525">
            <a:noFill/>
            <a:miter lim="800000"/>
            <a:headEnd/>
            <a:tailEnd/>
          </a:ln>
        </p:spPr>
      </p:pic>
      <p:sp>
        <p:nvSpPr>
          <p:cNvPr id="28675" name="TextBox 5"/>
          <p:cNvSpPr txBox="1">
            <a:spLocks noChangeArrowheads="1"/>
          </p:cNvSpPr>
          <p:nvPr/>
        </p:nvSpPr>
        <p:spPr bwMode="auto">
          <a:xfrm>
            <a:off x="0" y="1371600"/>
            <a:ext cx="9144000" cy="400110"/>
          </a:xfrm>
          <a:prstGeom prst="rect">
            <a:avLst/>
          </a:prstGeom>
          <a:noFill/>
          <a:ln w="9525">
            <a:noFill/>
            <a:miter lim="800000"/>
            <a:headEnd/>
            <a:tailEnd/>
          </a:ln>
        </p:spPr>
        <p:txBody>
          <a:bodyPr wrap="square">
            <a:spAutoFit/>
          </a:bodyPr>
          <a:lstStyle/>
          <a:p>
            <a:pPr algn="ctr"/>
            <a:r>
              <a:rPr lang="en-US" sz="2000" dirty="0">
                <a:latin typeface="+mn-lt"/>
              </a:rPr>
              <a:t>Weekly Median Earnings of </a:t>
            </a:r>
            <a:r>
              <a:rPr lang="en-US" sz="2000" dirty="0" smtClean="0">
                <a:latin typeface="+mn-lt"/>
              </a:rPr>
              <a:t>Full-time Workers</a:t>
            </a:r>
            <a:r>
              <a:rPr lang="en-US" sz="2000" dirty="0">
                <a:latin typeface="+mn-lt"/>
              </a:rPr>
              <a:t>, </a:t>
            </a:r>
            <a:r>
              <a:rPr lang="en-US" sz="2000" dirty="0" smtClean="0">
                <a:latin typeface="+mn-lt"/>
              </a:rPr>
              <a:t>by </a:t>
            </a:r>
            <a:r>
              <a:rPr lang="en-US" sz="2000" dirty="0">
                <a:latin typeface="+mn-lt"/>
              </a:rPr>
              <a:t>Gender and Age, 2010 </a:t>
            </a:r>
          </a:p>
        </p:txBody>
      </p:sp>
      <p:pic>
        <p:nvPicPr>
          <p:cNvPr id="28676" name="Picture 2" descr="C:\Users\smolinskij\AppData\Local\Microsoft\Windows\Temporary Internet Files\Content.Outlook\ZPLX3BNI\fig 5_updated 2012-01.jpg"/>
          <p:cNvPicPr>
            <a:picLocks noChangeAspect="1" noChangeArrowheads="1"/>
          </p:cNvPicPr>
          <p:nvPr/>
        </p:nvPicPr>
        <p:blipFill>
          <a:blip r:embed="rId4"/>
          <a:srcRect/>
          <a:stretch>
            <a:fillRect/>
          </a:stretch>
        </p:blipFill>
        <p:spPr bwMode="auto">
          <a:xfrm>
            <a:off x="804862" y="1752600"/>
            <a:ext cx="7424738" cy="500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1165</TotalTime>
  <Words>1961</Words>
  <Application>Microsoft Macintosh PowerPoint</Application>
  <PresentationFormat>On-screen Show (4:3)</PresentationFormat>
  <Paragraphs>170</Paragraphs>
  <Slides>14</Slides>
  <Notes>14</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Smolinski, Julia</dc:creator>
  <cp:lastModifiedBy>Nina Thayer</cp:lastModifiedBy>
  <cp:revision>97</cp:revision>
  <cp:lastPrinted>2012-06-08T03:13:08Z</cp:lastPrinted>
  <dcterms:created xsi:type="dcterms:W3CDTF">2012-07-25T20:21:28Z</dcterms:created>
  <dcterms:modified xsi:type="dcterms:W3CDTF">2012-07-25T20:21:51Z</dcterms:modified>
</cp:coreProperties>
</file>